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34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93" r:id="rId10"/>
    <p:sldId id="269" r:id="rId11"/>
    <p:sldId id="270" r:id="rId12"/>
    <p:sldId id="272" r:id="rId13"/>
    <p:sldId id="273" r:id="rId14"/>
    <p:sldId id="294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2" r:id="rId29"/>
    <p:sldId id="290" r:id="rId30"/>
    <p:sldId id="291" r:id="rId31"/>
    <p:sldId id="261" r:id="rId32"/>
    <p:sldId id="262" r:id="rId33"/>
  </p:sldIdLst>
  <p:sldSz cx="24377650" cy="13716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Lato" panose="02010600030101010101" charset="0"/>
      <p:regular r:id="rId39"/>
      <p:bold r:id="rId40"/>
      <p:italic r:id="rId41"/>
      <p:boldItalic r:id="rId42"/>
    </p:embeddedFont>
    <p:embeddedFont>
      <p:font typeface="Signika" panose="02010600030101010101" charset="0"/>
      <p:regular r:id="rId43"/>
      <p:bold r:id="rId44"/>
    </p:embeddedFont>
    <p:embeddedFont>
      <p:font typeface="Signika Light" panose="02010600030101010101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12">
          <p15:clr>
            <a:srgbClr val="A4A3A4"/>
          </p15:clr>
        </p15:guide>
        <p15:guide id="2" pos="14830">
          <p15:clr>
            <a:srgbClr val="A4A3A4"/>
          </p15:clr>
        </p15:guide>
        <p15:guide id="3" pos="526">
          <p15:clr>
            <a:srgbClr val="A4A3A4"/>
          </p15:clr>
        </p15:guide>
        <p15:guide id="4" orient="horz" pos="528">
          <p15:clr>
            <a:srgbClr val="A4A3A4"/>
          </p15:clr>
        </p15:guide>
        <p15:guide id="5" pos="7678">
          <p15:clr>
            <a:srgbClr val="A4A3A4"/>
          </p15:clr>
        </p15:guide>
        <p15:guide id="6" orient="horz" pos="4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93"/>
    <a:srgbClr val="FE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43" d="100"/>
          <a:sy n="43" d="100"/>
        </p:scale>
        <p:origin x="84" y="576"/>
      </p:cViewPr>
      <p:guideLst>
        <p:guide orient="horz" pos="8112"/>
        <p:guide pos="14830"/>
        <p:guide pos="526"/>
        <p:guide orient="horz" pos="528"/>
        <p:guide pos="7678"/>
        <p:guide orient="horz" pos="43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854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14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28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160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110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70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09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80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41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68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565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045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531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817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26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078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307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1152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872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14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968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694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7dee417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7dee4176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7dee4176f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7dee4176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7dee4176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87dee4176f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72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95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56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284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77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- Fill">
  <p:cSld name="CUSTOM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800" cy="26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77273" y="575688"/>
            <a:ext cx="3844300" cy="141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- Fill 1">
  <p:cSld name="CUSTOM_3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35325" y="558587"/>
            <a:ext cx="42862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nner">
  <p:cSld name="CUSTOM_2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77273" y="467113"/>
            <a:ext cx="3844300" cy="141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0" y="2388900"/>
            <a:ext cx="24377700" cy="1132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1">
    <p:bg>
      <p:bgPr>
        <a:solidFill>
          <a:schemeClr val="dk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675964" y="5295976"/>
            <a:ext cx="21025800" cy="26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5975" y="1705250"/>
            <a:ext cx="10689776" cy="179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6"/>
          <p:cNvCxnSpPr/>
          <p:nvPr/>
        </p:nvCxnSpPr>
        <p:spPr>
          <a:xfrm>
            <a:off x="1915975" y="3778925"/>
            <a:ext cx="20178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8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5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836725" y="9591526"/>
            <a:ext cx="21025800" cy="11048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Amit Langote (EDB)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zh-CN" altLang="en-US" sz="3600" dirty="0">
                <a:solidFill>
                  <a:srgbClr val="FFAD93"/>
                </a:solidFill>
              </a:rPr>
              <a:t>阿米特</a:t>
            </a:r>
            <a:r>
              <a:rPr lang="en-US" altLang="zh-CN" sz="3600" dirty="0">
                <a:solidFill>
                  <a:srgbClr val="FFAD93"/>
                </a:solidFill>
              </a:rPr>
              <a:t>·</a:t>
            </a:r>
            <a:r>
              <a:rPr lang="zh-CN" altLang="en-US" sz="3600" dirty="0">
                <a:solidFill>
                  <a:srgbClr val="FFAD93"/>
                </a:solidFill>
              </a:rPr>
              <a:t>兰格特 </a:t>
            </a:r>
            <a:r>
              <a:rPr lang="en-US" altLang="zh-CN" sz="3600" dirty="0">
                <a:solidFill>
                  <a:srgbClr val="FFAD93"/>
                </a:solidFill>
              </a:rPr>
              <a:t>(EDB)</a:t>
            </a:r>
            <a:endParaRPr dirty="0">
              <a:solidFill>
                <a:srgbClr val="FFAD93"/>
              </a:solidFill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1768900" y="4469725"/>
            <a:ext cx="2013417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12000" b="1" dirty="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rPr>
              <a:t>Table Partitioning in Postgres</a:t>
            </a:r>
          </a:p>
          <a:p>
            <a:pPr lvl="3"/>
            <a:r>
              <a:rPr lang="en-US" sz="4800" b="1" dirty="0">
                <a:solidFill>
                  <a:srgbClr val="FFAD93"/>
                </a:solidFill>
                <a:latin typeface="Signika"/>
                <a:ea typeface="Signika"/>
                <a:cs typeface="Signika"/>
                <a:sym typeface="Signika"/>
              </a:rPr>
              <a:t> Postgres</a:t>
            </a:r>
            <a:r>
              <a:rPr lang="zh-CN" altLang="en-US" sz="4800" b="1" dirty="0">
                <a:solidFill>
                  <a:srgbClr val="FFAD93"/>
                </a:solidFill>
                <a:latin typeface="Signika"/>
                <a:ea typeface="Signika"/>
                <a:cs typeface="Signika"/>
                <a:sym typeface="Signika"/>
              </a:rPr>
              <a:t>的表分区</a:t>
            </a:r>
            <a:endParaRPr sz="14400" b="1" dirty="0">
              <a:solidFill>
                <a:srgbClr val="FFAD9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904550" y="7030625"/>
            <a:ext cx="20704200" cy="13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How Far We’ve Come </a:t>
            </a:r>
            <a:r>
              <a:rPr lang="zh-CN" altLang="en-US" sz="4400" b="1" dirty="0">
                <a:solidFill>
                  <a:srgbClr val="FFAD93"/>
                </a:solidFill>
                <a:latin typeface="Signika"/>
                <a:ea typeface="Signika"/>
                <a:cs typeface="Signika"/>
                <a:sym typeface="Signika"/>
              </a:rPr>
              <a:t>我们走了多远</a:t>
            </a:r>
            <a:endParaRPr sz="5600" b="1" dirty="0">
              <a:solidFill>
                <a:srgbClr val="FFAD9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 dirty="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A481E-9437-44A9-B158-BD1FACA32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86" t="30071" r="10071" b="44791"/>
          <a:stretch/>
        </p:blipFill>
        <p:spPr>
          <a:xfrm>
            <a:off x="11645247" y="9853189"/>
            <a:ext cx="3085990" cy="106388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E0C6E0-5939-417C-9BFB-8156BF773E7C}"/>
              </a:ext>
            </a:extLst>
          </p:cNvPr>
          <p:cNvSpPr txBox="1"/>
          <p:nvPr/>
        </p:nvSpPr>
        <p:spPr>
          <a:xfrm>
            <a:off x="15041756" y="9853189"/>
            <a:ext cx="7499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AD93"/>
                </a:solidFill>
              </a:rPr>
              <a:t>Translated by: China PostgreSQL Association</a:t>
            </a:r>
          </a:p>
          <a:p>
            <a:r>
              <a:rPr lang="zh-CN" altLang="en-US" sz="2800" dirty="0">
                <a:solidFill>
                  <a:srgbClr val="FFAD93"/>
                </a:solidFill>
              </a:rPr>
              <a:t>由中国</a:t>
            </a:r>
            <a:r>
              <a:rPr lang="en-US" altLang="zh-CN" sz="2800" dirty="0">
                <a:solidFill>
                  <a:srgbClr val="FFAD93"/>
                </a:solidFill>
              </a:rPr>
              <a:t>PostgreSQL</a:t>
            </a:r>
            <a:r>
              <a:rPr lang="zh-CN" altLang="en-US" sz="2800" dirty="0">
                <a:solidFill>
                  <a:srgbClr val="FFAD93"/>
                </a:solidFill>
              </a:rPr>
              <a:t>分会协助翻译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8485474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syntax </a:t>
            </a:r>
            <a:r>
              <a:rPr lang="zh-CN" altLang="en-US" sz="4400" b="1" dirty="0">
                <a:solidFill>
                  <a:schemeClr val="lt2"/>
                </a:solidFill>
                <a:latin typeface="Signika"/>
                <a:sym typeface="Signika"/>
              </a:rPr>
              <a:t>（</a:t>
            </a:r>
            <a:r>
              <a:rPr lang="zh-CN" altLang="en-US" sz="44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声明式分区：语法）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8" y="2984585"/>
            <a:ext cx="22046657" cy="203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There is syntax to create RANGE, LIST, and from v11, also HASH partitions, with support for multi-level partitioning, a </a:t>
            </a:r>
            <a:r>
              <a:rPr lang="en-US" sz="4000" i="1" dirty="0">
                <a:solidFill>
                  <a:schemeClr val="dk1"/>
                </a:solidFill>
                <a:latin typeface="Signika Light"/>
              </a:rPr>
              <a:t>default </a:t>
            </a:r>
            <a:r>
              <a:rPr lang="en-US" sz="4000" dirty="0">
                <a:solidFill>
                  <a:schemeClr val="dk1"/>
                </a:solidFill>
                <a:latin typeface="Signika Light"/>
              </a:rPr>
              <a:t>partition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有创建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RANGE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、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LIST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的语法，从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v11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开始，也可以创建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HASH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分区，并支持多级分区（默认分区）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6" name="Google Shape;110;p20">
            <a:extLst>
              <a:ext uri="{FF2B5EF4-FFF2-40B4-BE49-F238E27FC236}">
                <a16:creationId xmlns:a16="http://schemas.microsoft.com/office/drawing/2014/main" id="{F4C0E60D-A192-4645-8CFE-15CFE1660DF7}"/>
              </a:ext>
            </a:extLst>
          </p:cNvPr>
          <p:cNvSpPr txBox="1">
            <a:spLocks/>
          </p:cNvSpPr>
          <p:nvPr/>
        </p:nvSpPr>
        <p:spPr>
          <a:xfrm>
            <a:off x="974101" y="5561295"/>
            <a:ext cx="12252801" cy="7466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 (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city_name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text not null,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date not null,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peaktemp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int,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unitsales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int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BY RANGE (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measurement_y2020m01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measurement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FROM ('2020-01-01') TO ('2020-02-01');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measurement_y2020m06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measurement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FROM ('2020-06-01') TO ('2020-07-01');</a:t>
            </a:r>
          </a:p>
          <a:p>
            <a:pPr lvl="0"/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measurement_y2020m07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measurement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FROM ('2020-07-01') TO ('2020-08-01')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PARTITION BY LIST (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city_name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measurement_y2020m07_tyo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measurement_y2020m07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IN (‘TOKYO’);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measurement_y2020m07_osk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measurement_y2020m07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IN (‘OSAKA’);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measurement_y2020m07_def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measurement_y2020m07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DEFAULT;</a:t>
            </a:r>
          </a:p>
          <a:p>
            <a:pPr lvl="0"/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" name="Google Shape;111;p20">
            <a:extLst>
              <a:ext uri="{FF2B5EF4-FFF2-40B4-BE49-F238E27FC236}">
                <a16:creationId xmlns:a16="http://schemas.microsoft.com/office/drawing/2014/main" id="{5E7AD39C-F4C4-C642-84C0-470AE553A0B6}"/>
              </a:ext>
            </a:extLst>
          </p:cNvPr>
          <p:cNvSpPr txBox="1">
            <a:spLocks/>
          </p:cNvSpPr>
          <p:nvPr/>
        </p:nvSpPr>
        <p:spPr>
          <a:xfrm>
            <a:off x="12720451" y="5561295"/>
            <a:ext cx="9538372" cy="5601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 (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city_name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text not null,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date not null,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peaktemp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int,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unitsales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int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BY HASH (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city_name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>
              <a:buClr>
                <a:schemeClr val="dk1"/>
              </a:buClr>
              <a:buSzPts val="1100"/>
            </a:pP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measurement_0 PARTITION OF measurement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WITH (MODULUS 4, REMAINDER 0);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measurement_1 PARTITION OF measurement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WITH (MODULUS 4, REMAINDER 1);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measurement_2 PARTITION OF measurement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WITH (MODULUS 4, REMAINDER 2);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measurement_3 PARTITION OF measurement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WITH (MODULUS 4, REMAINDER 2);</a:t>
            </a:r>
          </a:p>
          <a:p>
            <a:pPr lvl="0"/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2377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354997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syntax 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9" y="2984585"/>
            <a:ext cx="18228464" cy="396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RANGE and HASH partition keys can be multiple columns. 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RANGE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和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HASH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分区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键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可以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由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多列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数据组成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6" name="Google Shape;110;p20">
            <a:extLst>
              <a:ext uri="{FF2B5EF4-FFF2-40B4-BE49-F238E27FC236}">
                <a16:creationId xmlns:a16="http://schemas.microsoft.com/office/drawing/2014/main" id="{F4C0E60D-A192-4645-8CFE-15CFE1660DF7}"/>
              </a:ext>
            </a:extLst>
          </p:cNvPr>
          <p:cNvSpPr txBox="1">
            <a:spLocks/>
          </p:cNvSpPr>
          <p:nvPr/>
        </p:nvSpPr>
        <p:spPr>
          <a:xfrm>
            <a:off x="4700160" y="5245973"/>
            <a:ext cx="13549973" cy="7466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store_sales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store_id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int not null,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sale_date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not null,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sale_order_id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not null,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sale_rep_id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int not null,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sale_notes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text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BY RANGE (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store_id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sale_date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store_sales_1_202001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store_sales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FROM (1, ‘2020-01-01’) TO (1, ‘2020-02-01’);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store_sales_1_202002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store_sales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FROM (1, ‘2020-02-01’) TO (1, ‘2020-03-01’);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store_sales_1_202003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store_sales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FROM (1, ‘2020-03-01’) TO (1, ‘2020-04-01’);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store_sales_2_9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store_sales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FROM (2, MINVALUE) TO (9, MAXVALUE);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store_sales_10_2020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OF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store_sales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VALUES FROM (10, MINVALUE) TO (10, MAXVALUE);</a:t>
            </a:r>
          </a:p>
        </p:txBody>
      </p:sp>
    </p:spTree>
    <p:extLst>
      <p:ext uri="{BB962C8B-B14F-4D97-AF65-F5344CB8AC3E}">
        <p14:creationId xmlns:p14="http://schemas.microsoft.com/office/powerpoint/2010/main" val="7125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354997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syntax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9" y="2984585"/>
            <a:ext cx="18228464" cy="133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ATTACH PARTITION commands to roll data into a partitioned table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ATTACH PARTITION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命令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可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将数据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放入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到分区表中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6" name="Google Shape;110;p20">
            <a:extLst>
              <a:ext uri="{FF2B5EF4-FFF2-40B4-BE49-F238E27FC236}">
                <a16:creationId xmlns:a16="http://schemas.microsoft.com/office/drawing/2014/main" id="{F4C0E60D-A192-4645-8CFE-15CFE1660DF7}"/>
              </a:ext>
            </a:extLst>
          </p:cNvPr>
          <p:cNvSpPr txBox="1">
            <a:spLocks/>
          </p:cNvSpPr>
          <p:nvPr/>
        </p:nvSpPr>
        <p:spPr>
          <a:xfrm>
            <a:off x="5566238" y="10731415"/>
            <a:ext cx="13549973" cy="1332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ALTER TABLE measurement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DETACH PARTITION measurement_y2019m12;</a:t>
            </a:r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" name="Google Shape;110;p20">
            <a:extLst>
              <a:ext uri="{FF2B5EF4-FFF2-40B4-BE49-F238E27FC236}">
                <a16:creationId xmlns:a16="http://schemas.microsoft.com/office/drawing/2014/main" id="{F867CBA5-5CF9-C442-AF69-88593E94276D}"/>
              </a:ext>
            </a:extLst>
          </p:cNvPr>
          <p:cNvSpPr txBox="1">
            <a:spLocks/>
          </p:cNvSpPr>
          <p:nvPr/>
        </p:nvSpPr>
        <p:spPr>
          <a:xfrm>
            <a:off x="5566238" y="4978277"/>
            <a:ext cx="13549973" cy="1648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measurement_y2020m06 (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LIKE measurement,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CHECK (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&gt;= '2020-06-01' AND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'2020-07-01')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TABLESPACE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fast_tablespace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 COPY data into measurement_y2020m06</a:t>
            </a:r>
          </a:p>
          <a:p>
            <a:pPr lvl="0"/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ALTER TABLE measurement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ATTACH PARTITION measurement_y2020m06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VALUES FROM ('2020-06-01') TO ('2020-07-01’);</a:t>
            </a:r>
          </a:p>
        </p:txBody>
      </p:sp>
      <p:sp>
        <p:nvSpPr>
          <p:cNvPr id="8" name="Google Shape;53;p8">
            <a:extLst>
              <a:ext uri="{FF2B5EF4-FFF2-40B4-BE49-F238E27FC236}">
                <a16:creationId xmlns:a16="http://schemas.microsoft.com/office/drawing/2014/main" id="{83691228-0A97-FE4C-BA78-5F5E6A7D3CA9}"/>
              </a:ext>
            </a:extLst>
          </p:cNvPr>
          <p:cNvSpPr txBox="1"/>
          <p:nvPr/>
        </p:nvSpPr>
        <p:spPr>
          <a:xfrm>
            <a:off x="658504" y="9048685"/>
            <a:ext cx="18228464" cy="133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DETACH PARTITION commands to roll data out of a partitioned table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DETACH PARTITION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命令可将数据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从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分区表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中分离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376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354997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indexes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8" y="2984584"/>
            <a:ext cx="22046657" cy="972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Indexes can be useful to 1) enforce constraints like uniqueness, 2) improve query performance 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索引可用于 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1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）强制执行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uniqueness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之类的约束，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2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）提高查询性能</a:t>
            </a:r>
            <a:endParaRPr lang="en-US" sz="4000" dirty="0">
              <a:solidFill>
                <a:schemeClr val="dk1"/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Indexes can be defined on the individual partitions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可以在各个分区上定义索引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To have an index that is common to all partitions, simply define one on the parent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要拥有所有分区通用的索引，只需在父节点上定义一个索引</a:t>
            </a:r>
            <a:endParaRPr lang="en-US" sz="4000" dirty="0">
              <a:solidFill>
                <a:schemeClr val="dk1"/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To create a unique index on the parent table, that is, to enforce uniqueness across partitions, its key must include the partition key columns</a:t>
            </a:r>
          </a:p>
          <a:p>
            <a:pPr marL="12700">
              <a:lnSpc>
                <a:spcPct val="150000"/>
              </a:lnSpc>
              <a:buClr>
                <a:schemeClr val="dk1"/>
              </a:buClr>
              <a:buSzPts val="3400"/>
            </a:pP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    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要在父节点上创建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unique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索引，即为了在分区之间实施唯一性，则父节点的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Key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必须包含分区键</a:t>
            </a:r>
            <a:endParaRPr lang="en-US" sz="4000" dirty="0">
              <a:solidFill>
                <a:schemeClr val="dk1"/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Postgres doesn’t have global indexes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Postgres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没有全局索引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923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5038532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constraints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9" y="2984584"/>
            <a:ext cx="22226306" cy="972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Constraints can be created directly on the individual partitions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数据约束可以直接在各个分区上创建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Unique/Primary key are implemented using an index, but the key must include the partition key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Unique/Primary key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是使用索引实现的，但是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key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必须包含分区键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Foreign keys are on partitioned tables are fully supported as of v12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从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v12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开始，分区表上可以支持外部键（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foreign keys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）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EXCLUSION constraints are not supported on partitioned tables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TW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分区表不支持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EXCLUSION</a:t>
            </a:r>
            <a:r>
              <a:rPr lang="zh-TW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约束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633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5038532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triggers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9" y="2984584"/>
            <a:ext cx="22226306" cy="972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Triggers can be created directly on the individual partitions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触发器可以直接在各个分区上创建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Statement-level triggers are allowed on partitioned tables from v10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en-US" altLang="zh-CN" sz="3600" dirty="0" err="1">
                <a:solidFill>
                  <a:schemeClr val="bg2">
                    <a:lumMod val="75000"/>
                  </a:schemeClr>
                </a:solidFill>
                <a:latin typeface="Signika Light"/>
              </a:rPr>
              <a:t>v10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以后的分区表上允许使用语句级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(Statement-level)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触发器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Row-level AFTER triggers on partitioned tables are allowed from v11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en-US" altLang="zh-CN" sz="3600" dirty="0" err="1">
                <a:solidFill>
                  <a:schemeClr val="bg2">
                    <a:lumMod val="75000"/>
                  </a:schemeClr>
                </a:solidFill>
                <a:latin typeface="Signika Light"/>
              </a:rPr>
              <a:t>v11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允许分区表上的行级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AFTER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触发器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Row-level BEFORE triggers on partitioned tables will be allowed from v13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en-US" altLang="zh-CN" sz="3600" dirty="0" err="1">
                <a:solidFill>
                  <a:schemeClr val="bg2">
                    <a:lumMod val="75000"/>
                  </a:schemeClr>
                </a:solidFill>
                <a:latin typeface="Signika Light"/>
              </a:rPr>
              <a:t>v13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将允许对分区表执行行级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BEFORE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触发器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576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485099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replication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8" y="2984584"/>
            <a:ext cx="22438957" cy="972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Logical replication allows to replicate individual tables from a “publication” server to “subscription” server via PUBLICATION and SUBSCRIPTION objects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逻辑复制允许通过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PUBLICATION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和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SUBSCRIPTION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对象将单个表从“发布”服务器复制到“订阅”服务器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Till v12, replication could only handle non-partitioned tables, that is, partitioned tables could not be added to a PUBLICATION and a SUBSCRIPTION couldn’t receive changes into a partitioned table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直到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v12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为止，复制只能处理未分区的表，也就是说，分区表无法添加到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PUBLICATION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中，而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SUBSCRIPTION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更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无法将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其</a:t>
            </a:r>
            <a:r>
              <a:rPr lang="zh-TW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接收到分区表中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50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In v13, partitioned tables can be replicated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在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v13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中，可以复制分区表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347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485099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replication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87252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487383" y="2550857"/>
            <a:ext cx="23157872" cy="25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3600" dirty="0">
                <a:solidFill>
                  <a:schemeClr val="dk1"/>
                </a:solidFill>
                <a:latin typeface="Signika Light"/>
              </a:rPr>
              <a:t>By default, the individual changes are replicated with the individual partition’s schema but setting the </a:t>
            </a:r>
            <a:r>
              <a:rPr lang="en-US" sz="3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publish_via_partition_root</a:t>
            </a:r>
            <a:r>
              <a:rPr lang="en-US" sz="3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solidFill>
                  <a:schemeClr val="dk1"/>
                </a:solidFill>
                <a:latin typeface="Signika Light"/>
              </a:rPr>
              <a:t>publication parameter allows the changes to be replicated with the parent’s schema.</a:t>
            </a:r>
            <a:br>
              <a:rPr lang="en-US" sz="36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默认情况下，将使用单个分区的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schema</a:t>
            </a:r>
            <a:r>
              <a:rPr lang="zh-CN" altLang="en-US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来复制单个数据变化，但是设置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Signika Light"/>
              </a:rPr>
              <a:t>publish_via_partition_root</a:t>
            </a:r>
            <a:r>
              <a:rPr lang="zh-CN" altLang="en-US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参数可允许使用父级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schema</a:t>
            </a:r>
            <a:r>
              <a:rPr lang="zh-CN" altLang="en-US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来复制数据变化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69E084-2BD9-2B48-AE92-03C4D53458BE}"/>
              </a:ext>
            </a:extLst>
          </p:cNvPr>
          <p:cNvSpPr/>
          <p:nvPr/>
        </p:nvSpPr>
        <p:spPr>
          <a:xfrm>
            <a:off x="3359888" y="7634174"/>
            <a:ext cx="3125972" cy="155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dirty="0"/>
              <a:t>foo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43C78-2049-B341-B5EE-3B0641D1B307}"/>
              </a:ext>
            </a:extLst>
          </p:cNvPr>
          <p:cNvSpPr/>
          <p:nvPr/>
        </p:nvSpPr>
        <p:spPr>
          <a:xfrm>
            <a:off x="1279457" y="10678629"/>
            <a:ext cx="3125972" cy="155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foo1</a:t>
            </a:r>
            <a:endParaRPr lang="en-JP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9653B-3145-004F-B6D4-30B88B1243C7}"/>
              </a:ext>
            </a:extLst>
          </p:cNvPr>
          <p:cNvSpPr/>
          <p:nvPr/>
        </p:nvSpPr>
        <p:spPr>
          <a:xfrm>
            <a:off x="6237770" y="10660908"/>
            <a:ext cx="3125972" cy="155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foo2</a:t>
            </a:r>
            <a:endParaRPr lang="en-JP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03629-63A1-0548-8EE2-EB42F006735E}"/>
              </a:ext>
            </a:extLst>
          </p:cNvPr>
          <p:cNvSpPr/>
          <p:nvPr/>
        </p:nvSpPr>
        <p:spPr>
          <a:xfrm>
            <a:off x="15633395" y="7680249"/>
            <a:ext cx="3125972" cy="15523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dirty="0"/>
              <a:t>foo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5D5897-DA79-9047-BF22-3F4CDDA690DA}"/>
              </a:ext>
            </a:extLst>
          </p:cNvPr>
          <p:cNvSpPr/>
          <p:nvPr/>
        </p:nvSpPr>
        <p:spPr>
          <a:xfrm>
            <a:off x="13552964" y="10724704"/>
            <a:ext cx="3125972" cy="15523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foo1</a:t>
            </a:r>
            <a:endParaRPr lang="en-JP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827109-190B-A546-A18D-B0E0F87A5098}"/>
              </a:ext>
            </a:extLst>
          </p:cNvPr>
          <p:cNvSpPr/>
          <p:nvPr/>
        </p:nvSpPr>
        <p:spPr>
          <a:xfrm>
            <a:off x="18511277" y="10706983"/>
            <a:ext cx="3125972" cy="15523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foo2</a:t>
            </a:r>
            <a:endParaRPr lang="en-JP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122F0-AE8F-AF49-B033-E9294F8D470D}"/>
              </a:ext>
            </a:extLst>
          </p:cNvPr>
          <p:cNvSpPr txBox="1"/>
          <p:nvPr/>
        </p:nvSpPr>
        <p:spPr>
          <a:xfrm>
            <a:off x="2589073" y="6713123"/>
            <a:ext cx="521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/>
              <a:t>INSERT INTO foo VALUES (1, ‘f’oo’)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00A13A-783F-7F40-BB2B-3E7E6706539E}"/>
              </a:ext>
            </a:extLst>
          </p:cNvPr>
          <p:cNvSpPr/>
          <p:nvPr/>
        </p:nvSpPr>
        <p:spPr>
          <a:xfrm>
            <a:off x="3785190" y="5217479"/>
            <a:ext cx="2275367" cy="7655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sz="2400" dirty="0"/>
              <a:t>client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DB920E-E34F-9049-AB5B-2E2F9D554967}"/>
              </a:ext>
            </a:extLst>
          </p:cNvPr>
          <p:cNvCxnSpPr>
            <a:stCxn id="5" idx="4"/>
          </p:cNvCxnSpPr>
          <p:nvPr/>
        </p:nvCxnSpPr>
        <p:spPr>
          <a:xfrm>
            <a:off x="4922874" y="5983023"/>
            <a:ext cx="0" cy="730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C17889-1F3F-9B48-9397-0FFA76E96F3B}"/>
              </a:ext>
            </a:extLst>
          </p:cNvPr>
          <p:cNvSpPr txBox="1"/>
          <p:nvPr/>
        </p:nvSpPr>
        <p:spPr>
          <a:xfrm>
            <a:off x="5824911" y="12904812"/>
            <a:ext cx="5383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/>
              <a:t>INSERT INTO foo1 VALUES (1, ‘f’oo’)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845D2D1-328C-9E46-B8C6-7DF0BAF6ED8E}"/>
              </a:ext>
            </a:extLst>
          </p:cNvPr>
          <p:cNvCxnSpPr>
            <a:cxnSpLocks/>
            <a:stCxn id="9" idx="2"/>
            <a:endCxn id="19" idx="1"/>
          </p:cNvCxnSpPr>
          <p:nvPr/>
        </p:nvCxnSpPr>
        <p:spPr>
          <a:xfrm rot="16200000" flipH="1">
            <a:off x="3881346" y="11192080"/>
            <a:ext cx="904662" cy="298246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DD6D74A6-5F36-7A42-A768-6DB5A02E58C0}"/>
              </a:ext>
            </a:extLst>
          </p:cNvPr>
          <p:cNvCxnSpPr>
            <a:cxnSpLocks/>
            <a:stCxn id="19" idx="3"/>
            <a:endCxn id="12" idx="2"/>
          </p:cNvCxnSpPr>
          <p:nvPr/>
        </p:nvCxnSpPr>
        <p:spPr>
          <a:xfrm flipV="1">
            <a:off x="11208116" y="12277058"/>
            <a:ext cx="3907834" cy="8585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56BC3-431C-CC4E-8604-71BA414C9F8D}"/>
              </a:ext>
            </a:extLst>
          </p:cNvPr>
          <p:cNvSpPr txBox="1"/>
          <p:nvPr/>
        </p:nvSpPr>
        <p:spPr>
          <a:xfrm>
            <a:off x="425302" y="7378994"/>
            <a:ext cx="11026896" cy="52629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JP" sz="2400" dirty="0"/>
              <a:t>Publication server</a:t>
            </a:r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84CB08-4F0E-D345-B695-038ED0F85FFE}"/>
              </a:ext>
            </a:extLst>
          </p:cNvPr>
          <p:cNvSpPr txBox="1"/>
          <p:nvPr/>
        </p:nvSpPr>
        <p:spPr>
          <a:xfrm>
            <a:off x="12379835" y="7403804"/>
            <a:ext cx="11026896" cy="52629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JP" sz="2400" dirty="0"/>
              <a:t>Subscription server</a:t>
            </a:r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</p:txBody>
      </p:sp>
    </p:spTree>
    <p:extLst>
      <p:ext uri="{BB962C8B-B14F-4D97-AF65-F5344CB8AC3E}">
        <p14:creationId xmlns:p14="http://schemas.microsoft.com/office/powerpoint/2010/main" val="278721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485099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replication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978846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478831" y="2559149"/>
            <a:ext cx="23292863" cy="25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3600" dirty="0">
                <a:solidFill>
                  <a:schemeClr val="dk1"/>
                </a:solidFill>
                <a:latin typeface="Signika Light"/>
              </a:rPr>
              <a:t>By default, the individual changes are replicated with the individual partition’s schema but setting the </a:t>
            </a:r>
            <a:r>
              <a:rPr lang="en-US" sz="3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publish_via_partition_root</a:t>
            </a:r>
            <a:r>
              <a:rPr lang="en-US" sz="3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solidFill>
                  <a:schemeClr val="dk1"/>
                </a:solidFill>
                <a:latin typeface="Signika Light"/>
              </a:rPr>
              <a:t>publication parameter allows the changes to be replicated with the parent’s schema.</a:t>
            </a:r>
            <a:br>
              <a:rPr lang="en-US" sz="32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默认情况下，将使用单个分区的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schema</a:t>
            </a:r>
            <a:r>
              <a:rPr lang="zh-CN" altLang="en-US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来复制单个数据变化，但是设置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Signika Light"/>
              </a:rPr>
              <a:t>publish_via_partition_root</a:t>
            </a:r>
            <a:r>
              <a:rPr lang="zh-CN" altLang="en-US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参数可允许使用父级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schema</a:t>
            </a:r>
            <a:r>
              <a:rPr lang="zh-CN" altLang="en-US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来复制数据变化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69E084-2BD9-2B48-AE92-03C4D53458BE}"/>
              </a:ext>
            </a:extLst>
          </p:cNvPr>
          <p:cNvSpPr/>
          <p:nvPr/>
        </p:nvSpPr>
        <p:spPr>
          <a:xfrm>
            <a:off x="3359888" y="7740499"/>
            <a:ext cx="3125972" cy="155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dirty="0"/>
              <a:t>foo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43C78-2049-B341-B5EE-3B0641D1B307}"/>
              </a:ext>
            </a:extLst>
          </p:cNvPr>
          <p:cNvSpPr/>
          <p:nvPr/>
        </p:nvSpPr>
        <p:spPr>
          <a:xfrm>
            <a:off x="1279457" y="10784954"/>
            <a:ext cx="3125972" cy="155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foo1</a:t>
            </a:r>
            <a:endParaRPr lang="en-JP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9653B-3145-004F-B6D4-30B88B1243C7}"/>
              </a:ext>
            </a:extLst>
          </p:cNvPr>
          <p:cNvSpPr/>
          <p:nvPr/>
        </p:nvSpPr>
        <p:spPr>
          <a:xfrm>
            <a:off x="6237770" y="10767233"/>
            <a:ext cx="3125972" cy="155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foo2</a:t>
            </a:r>
            <a:endParaRPr lang="en-JP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03629-63A1-0548-8EE2-EB42F006735E}"/>
              </a:ext>
            </a:extLst>
          </p:cNvPr>
          <p:cNvSpPr/>
          <p:nvPr/>
        </p:nvSpPr>
        <p:spPr>
          <a:xfrm>
            <a:off x="15633395" y="7786574"/>
            <a:ext cx="3125972" cy="15523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dirty="0"/>
              <a:t>foo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122F0-AE8F-AF49-B033-E9294F8D470D}"/>
              </a:ext>
            </a:extLst>
          </p:cNvPr>
          <p:cNvSpPr txBox="1"/>
          <p:nvPr/>
        </p:nvSpPr>
        <p:spPr>
          <a:xfrm>
            <a:off x="2589073" y="6819448"/>
            <a:ext cx="521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/>
              <a:t>INSERT INTO foo VALUES (1, ‘f’oo’)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00A13A-783F-7F40-BB2B-3E7E6706539E}"/>
              </a:ext>
            </a:extLst>
          </p:cNvPr>
          <p:cNvSpPr/>
          <p:nvPr/>
        </p:nvSpPr>
        <p:spPr>
          <a:xfrm>
            <a:off x="3785190" y="5323804"/>
            <a:ext cx="2275367" cy="7655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sz="2400" dirty="0"/>
              <a:t>client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DB920E-E34F-9049-AB5B-2E2F9D554967}"/>
              </a:ext>
            </a:extLst>
          </p:cNvPr>
          <p:cNvCxnSpPr>
            <a:stCxn id="5" idx="4"/>
          </p:cNvCxnSpPr>
          <p:nvPr/>
        </p:nvCxnSpPr>
        <p:spPr>
          <a:xfrm>
            <a:off x="4922874" y="6089348"/>
            <a:ext cx="0" cy="730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C17889-1F3F-9B48-9397-0FFA76E96F3B}"/>
              </a:ext>
            </a:extLst>
          </p:cNvPr>
          <p:cNvSpPr txBox="1"/>
          <p:nvPr/>
        </p:nvSpPr>
        <p:spPr>
          <a:xfrm>
            <a:off x="5824911" y="13011137"/>
            <a:ext cx="5383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/>
              <a:t>INSERT INTO foo VALUES (1, ‘f’oo’)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845D2D1-328C-9E46-B8C6-7DF0BAF6ED8E}"/>
              </a:ext>
            </a:extLst>
          </p:cNvPr>
          <p:cNvCxnSpPr>
            <a:cxnSpLocks/>
            <a:stCxn id="9" idx="2"/>
            <a:endCxn id="19" idx="1"/>
          </p:cNvCxnSpPr>
          <p:nvPr/>
        </p:nvCxnSpPr>
        <p:spPr>
          <a:xfrm rot="16200000" flipH="1">
            <a:off x="3881346" y="11298405"/>
            <a:ext cx="904662" cy="298246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DD6D74A6-5F36-7A42-A768-6DB5A02E58C0}"/>
              </a:ext>
            </a:extLst>
          </p:cNvPr>
          <p:cNvCxnSpPr>
            <a:cxnSpLocks/>
            <a:stCxn id="19" idx="3"/>
            <a:endCxn id="11" idx="2"/>
          </p:cNvCxnSpPr>
          <p:nvPr/>
        </p:nvCxnSpPr>
        <p:spPr>
          <a:xfrm flipV="1">
            <a:off x="11208116" y="9338928"/>
            <a:ext cx="5988265" cy="390304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56BC3-431C-CC4E-8604-71BA414C9F8D}"/>
              </a:ext>
            </a:extLst>
          </p:cNvPr>
          <p:cNvSpPr txBox="1"/>
          <p:nvPr/>
        </p:nvSpPr>
        <p:spPr>
          <a:xfrm>
            <a:off x="425302" y="7485319"/>
            <a:ext cx="11026896" cy="52629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JP" sz="2400" dirty="0"/>
              <a:t>Publication server</a:t>
            </a:r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84CB08-4F0E-D345-B695-038ED0F85FFE}"/>
              </a:ext>
            </a:extLst>
          </p:cNvPr>
          <p:cNvSpPr txBox="1"/>
          <p:nvPr/>
        </p:nvSpPr>
        <p:spPr>
          <a:xfrm>
            <a:off x="12379835" y="7510129"/>
            <a:ext cx="11026896" cy="52629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JP" sz="2400" dirty="0"/>
              <a:t>Subscription server</a:t>
            </a:r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  <a:p>
            <a:endParaRPr lang="en-JP" sz="2400" dirty="0"/>
          </a:p>
        </p:txBody>
      </p:sp>
    </p:spTree>
    <p:extLst>
      <p:ext uri="{BB962C8B-B14F-4D97-AF65-F5344CB8AC3E}">
        <p14:creationId xmlns:p14="http://schemas.microsoft.com/office/powerpoint/2010/main" val="226248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optimizations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9" y="2984584"/>
            <a:ext cx="20759013" cy="152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Partition pruning: not scanning partitions that are not relevant to the query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分区修剪：不扫描与查询无关的分区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8" name="Google Shape;110;p20">
            <a:extLst>
              <a:ext uri="{FF2B5EF4-FFF2-40B4-BE49-F238E27FC236}">
                <a16:creationId xmlns:a16="http://schemas.microsoft.com/office/drawing/2014/main" id="{AFA7D0BF-D6ED-C44E-8AC6-A58DA4320428}"/>
              </a:ext>
            </a:extLst>
          </p:cNvPr>
          <p:cNvSpPr txBox="1">
            <a:spLocks/>
          </p:cNvSpPr>
          <p:nvPr/>
        </p:nvSpPr>
        <p:spPr>
          <a:xfrm>
            <a:off x="1888501" y="4508205"/>
            <a:ext cx="10147555" cy="6885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(COSTS OFF) SELECT count(*) FROM foo;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QUERY PLAN          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Aggregate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Append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foo_1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foo_2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foo_3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foo_4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(6 rows)</a:t>
            </a:r>
          </a:p>
        </p:txBody>
      </p:sp>
      <p:sp>
        <p:nvSpPr>
          <p:cNvPr id="9" name="Google Shape;111;p20">
            <a:extLst>
              <a:ext uri="{FF2B5EF4-FFF2-40B4-BE49-F238E27FC236}">
                <a16:creationId xmlns:a16="http://schemas.microsoft.com/office/drawing/2014/main" id="{DE711165-5B28-CD47-A46C-5F2DD8F89A94}"/>
              </a:ext>
            </a:extLst>
          </p:cNvPr>
          <p:cNvSpPr txBox="1">
            <a:spLocks/>
          </p:cNvSpPr>
          <p:nvPr/>
        </p:nvSpPr>
        <p:spPr>
          <a:xfrm>
            <a:off x="12036056" y="4508205"/>
            <a:ext cx="9538372" cy="5601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(COSTS OFF) SELECT count(*) FROM foo WHERE a = 1;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QUERY PLAN                      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Aggregate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Index Only Scan using foo_1_a_idx on foo_1 foo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Index Cond: (a = 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(3 rows)</a:t>
            </a:r>
          </a:p>
        </p:txBody>
      </p:sp>
      <p:sp>
        <p:nvSpPr>
          <p:cNvPr id="10" name="Google Shape;53;p8">
            <a:extLst>
              <a:ext uri="{FF2B5EF4-FFF2-40B4-BE49-F238E27FC236}">
                <a16:creationId xmlns:a16="http://schemas.microsoft.com/office/drawing/2014/main" id="{491EB7BA-27FA-4540-BE15-4DC22882E440}"/>
              </a:ext>
            </a:extLst>
          </p:cNvPr>
          <p:cNvSpPr txBox="1"/>
          <p:nvPr/>
        </p:nvSpPr>
        <p:spPr>
          <a:xfrm>
            <a:off x="658504" y="8878563"/>
            <a:ext cx="21830645" cy="152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Before v11, partition elimination was based on an optimizer technique called constraint exclusion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在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v11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之前，分区消除是基于一种称为约束排除（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constraint exclusion）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的优化程序技术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v11 introduced a new algorithm to perform pruning with much better performance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en-US" altLang="zh-CN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v11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引入了一种新算法，可以以更好的性能执行修剪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275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2" y="553299"/>
            <a:ext cx="10762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Hi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974102" y="3876537"/>
            <a:ext cx="20799550" cy="233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lvl="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Software developer actively contributing to Postgres open source project</a:t>
            </a:r>
          </a:p>
          <a:p>
            <a:pPr lvl="0">
              <a:lnSpc>
                <a:spcPct val="115000"/>
              </a:lnSpc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    积极为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Postgres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开源项目做贡献的软件开发人员</a:t>
            </a:r>
            <a:endParaRPr sz="4000" dirty="0">
              <a:solidFill>
                <a:schemeClr val="bg2">
                  <a:lumMod val="75000"/>
                </a:schemeClr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marL="457200" lvl="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tx1"/>
                </a:solidFill>
                <a:latin typeface="Signika Light"/>
                <a:ea typeface="Signika Light"/>
                <a:cs typeface="Signika Light"/>
                <a:sym typeface="Signika Light"/>
              </a:rPr>
              <a:t>Senior Postgres Architect with EDB (previously, database expert with NTT, Japan)</a:t>
            </a:r>
            <a:br>
              <a:rPr lang="en-US" sz="4000" dirty="0">
                <a:solidFill>
                  <a:schemeClr val="tx1"/>
                </a:solidFill>
                <a:latin typeface="Signika Light"/>
                <a:ea typeface="Signika Light"/>
                <a:cs typeface="Signika Light"/>
                <a:sym typeface="Signika Light"/>
              </a:rPr>
            </a:b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EDB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的高级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Postgres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架构师（以前是日本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NTT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的数据库专家）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Lato"/>
              <a:ea typeface="Signika Light"/>
              <a:cs typeface="Signika Light"/>
              <a:sym typeface="Lato"/>
            </a:endParaRPr>
          </a:p>
          <a:p>
            <a:pPr marL="12700" lvl="0">
              <a:lnSpc>
                <a:spcPct val="115000"/>
              </a:lnSpc>
              <a:buClr>
                <a:schemeClr val="dk1"/>
              </a:buClr>
              <a:buSzPts val="3400"/>
            </a:pPr>
            <a:endParaRPr lang="en-US" sz="4000" dirty="0">
              <a:solidFill>
                <a:srgbClr val="7F7F7F"/>
              </a:solidFill>
              <a:latin typeface="Lato"/>
              <a:ea typeface="Signika Light"/>
              <a:cs typeface="Signika Light"/>
              <a:sym typeface="Lato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1055780" y="2788101"/>
            <a:ext cx="64488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Me</a:t>
            </a:r>
            <a:endParaRPr sz="46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" name="Google Shape;53;p8">
            <a:extLst>
              <a:ext uri="{FF2B5EF4-FFF2-40B4-BE49-F238E27FC236}">
                <a16:creationId xmlns:a16="http://schemas.microsoft.com/office/drawing/2014/main" id="{4DE08E61-B3FB-9C4C-9E6C-C46153181127}"/>
              </a:ext>
            </a:extLst>
          </p:cNvPr>
          <p:cNvSpPr txBox="1"/>
          <p:nvPr/>
        </p:nvSpPr>
        <p:spPr>
          <a:xfrm>
            <a:off x="974102" y="8207694"/>
            <a:ext cx="21281780" cy="422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Familiar with databases (Postgres, others)</a:t>
            </a:r>
            <a:br>
              <a:rPr 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</a:b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熟悉数据库（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Postgres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，其他）</a:t>
            </a:r>
            <a:endParaRPr sz="4000" dirty="0">
              <a:solidFill>
                <a:schemeClr val="bg2">
                  <a:lumMod val="75000"/>
                </a:schemeClr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Heard of table partitioning, but unsure when to use it, or</a:t>
            </a:r>
          </a:p>
          <a:p>
            <a:pPr marL="12700">
              <a:lnSpc>
                <a:spcPct val="115000"/>
              </a:lnSpc>
              <a:buClr>
                <a:schemeClr val="dk1"/>
              </a:buClr>
              <a:buSzPts val="3400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   听说过表分区，但是不确定何时使用它，或者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Used table partitioning, but would like to learn more about what Postgres has to offer</a:t>
            </a:r>
            <a:br>
              <a:rPr 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</a:b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使用过表分区，但想了解更多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Postgres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  <a:ea typeface="Signika Light"/>
                <a:cs typeface="Signika Light"/>
                <a:sym typeface="Signika Light"/>
              </a:rPr>
              <a:t>所提供的服务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8" name="Google Shape;54;p8">
            <a:extLst>
              <a:ext uri="{FF2B5EF4-FFF2-40B4-BE49-F238E27FC236}">
                <a16:creationId xmlns:a16="http://schemas.microsoft.com/office/drawing/2014/main" id="{433A4D7D-2F59-144C-B894-90E785BD3746}"/>
              </a:ext>
            </a:extLst>
          </p:cNvPr>
          <p:cNvSpPr txBox="1"/>
          <p:nvPr/>
        </p:nvSpPr>
        <p:spPr>
          <a:xfrm>
            <a:off x="1055780" y="7165644"/>
            <a:ext cx="64488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You</a:t>
            </a:r>
            <a:endParaRPr sz="46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optimizations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9" y="2984584"/>
            <a:ext cx="20907869" cy="152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v11 also introduced the capability to use the new algorithm during query execution, which is useful when the planner doesn’t have enough information to do the pruning by itself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en-US" altLang="zh-CN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v11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还引入了查询执行过程的新算法，当</a:t>
            </a:r>
            <a:r>
              <a:rPr lang="en-US" altLang="zh-CN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planner 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模块没有足够的信息自行进行修剪时，此功能非常有用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12700">
              <a:lnSpc>
                <a:spcPct val="115000"/>
              </a:lnSpc>
              <a:buClr>
                <a:schemeClr val="dk1"/>
              </a:buClr>
              <a:buSzPts val="3400"/>
            </a:pPr>
            <a:endParaRPr lang="en-US" sz="4000" dirty="0">
              <a:solidFill>
                <a:schemeClr val="dk1"/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For example, when a cached plan is used to execute a prepared statement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例如，当使用一个已经缓存的计划来执行准备好的语句时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8" name="Google Shape;110;p20">
            <a:extLst>
              <a:ext uri="{FF2B5EF4-FFF2-40B4-BE49-F238E27FC236}">
                <a16:creationId xmlns:a16="http://schemas.microsoft.com/office/drawing/2014/main" id="{AFA7D0BF-D6ED-C44E-8AC6-A58DA4320428}"/>
              </a:ext>
            </a:extLst>
          </p:cNvPr>
          <p:cNvSpPr txBox="1">
            <a:spLocks/>
          </p:cNvSpPr>
          <p:nvPr/>
        </p:nvSpPr>
        <p:spPr>
          <a:xfrm>
            <a:off x="7069161" y="7661104"/>
            <a:ext cx="10147555" cy="4173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PREPARE q AS SELECT count(*) FROM foo WHERE a = $1;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(COSTS OFF) EXECUTE q(1);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QUERY PLAN                      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Aggregate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Append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Subplans Removed: 3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Index Only Scan using foo_1_a_idx on foo_1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Index Cond: (a = $1)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(5 rows)</a:t>
            </a:r>
          </a:p>
          <a:p>
            <a:pPr lvl="0">
              <a:buClr>
                <a:schemeClr val="dk1"/>
              </a:buClr>
              <a:buSzPts val="1100"/>
            </a:pP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40892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optimizations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9" y="2984584"/>
            <a:ext cx="20907869" cy="152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Another instance where run-time pruning is useful is with nested loop join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另外一个实时优化例子是嵌套循环合并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8" name="Google Shape;110;p20">
            <a:extLst>
              <a:ext uri="{FF2B5EF4-FFF2-40B4-BE49-F238E27FC236}">
                <a16:creationId xmlns:a16="http://schemas.microsoft.com/office/drawing/2014/main" id="{AFA7D0BF-D6ED-C44E-8AC6-A58DA4320428}"/>
              </a:ext>
            </a:extLst>
          </p:cNvPr>
          <p:cNvSpPr txBox="1">
            <a:spLocks/>
          </p:cNvSpPr>
          <p:nvPr/>
        </p:nvSpPr>
        <p:spPr>
          <a:xfrm>
            <a:off x="5475297" y="4817019"/>
            <a:ext cx="13427055" cy="6885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 SELECT * FROM foo, bar WHERE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foo.a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bar.a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QUERY PLAN                                 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-----------------------------------------------------------------------------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Nested Loop (actual rows=100 loops=1)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Append (actual rows=100 loops=1)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bar_1 (actual rows=100 loops=1)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bar_2 (actual rows=0 loops=1)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bar_3 (actual rows=0 loops=1)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bar_4 (actual rows=0 loops=1)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Append (actual rows=1 loops=100)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Index Scan using foo_1_a_idx on foo_1 (actual rows=1 loops=100)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Index Cond: (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bar.a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Index Scan using foo_2_a_idx on foo_2 (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never executed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Index Cond: (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bar.a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Index Scan using foo_3_a_idx on foo_3 (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never executed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Index Cond: (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bar.a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Index Scan using foo_4_a_idx on foo_4 (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never executed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Index Cond: (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bar.a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0.352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Execution Time: 0.368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(17 rows)</a:t>
            </a:r>
          </a:p>
        </p:txBody>
      </p:sp>
    </p:spTree>
    <p:extLst>
      <p:ext uri="{BB962C8B-B14F-4D97-AF65-F5344CB8AC3E}">
        <p14:creationId xmlns:p14="http://schemas.microsoft.com/office/powerpoint/2010/main" val="964540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optimizations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86490" y="2527384"/>
            <a:ext cx="20907869" cy="152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Partitionwise join: converts </a:t>
            </a:r>
            <a:r>
              <a:rPr lang="en-US" sz="4000" dirty="0" err="1">
                <a:solidFill>
                  <a:schemeClr val="dk1"/>
                </a:solidFill>
                <a:latin typeface="Signika Light"/>
              </a:rPr>
              <a:t>equi</a:t>
            </a:r>
            <a:r>
              <a:rPr lang="en-US" sz="4000" dirty="0">
                <a:solidFill>
                  <a:schemeClr val="dk1"/>
                </a:solidFill>
                <a:latin typeface="Signika Light"/>
              </a:rPr>
              <a:t>-join between two or more partitioned tables into </a:t>
            </a:r>
            <a:r>
              <a:rPr lang="en-US" sz="4000" dirty="0" err="1">
                <a:solidFill>
                  <a:schemeClr val="dk1"/>
                </a:solidFill>
                <a:latin typeface="Signika Light"/>
              </a:rPr>
              <a:t>equi</a:t>
            </a:r>
            <a:r>
              <a:rPr lang="en-US" sz="4000" dirty="0">
                <a:solidFill>
                  <a:schemeClr val="dk1"/>
                </a:solidFill>
                <a:latin typeface="Signika Light"/>
              </a:rPr>
              <a:t>-joins of their matching partitions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28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分区级合并：将两个或多个分区表之间的等合并转换为其匹配分区的等合并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endParaRPr lang="en-US" sz="4000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Google Shape;111;p20">
            <a:extLst>
              <a:ext uri="{FF2B5EF4-FFF2-40B4-BE49-F238E27FC236}">
                <a16:creationId xmlns:a16="http://schemas.microsoft.com/office/drawing/2014/main" id="{7AA46559-4969-CE4E-8DD8-E513C974E093}"/>
              </a:ext>
            </a:extLst>
          </p:cNvPr>
          <p:cNvSpPr txBox="1">
            <a:spLocks/>
          </p:cNvSpPr>
          <p:nvPr/>
        </p:nvSpPr>
        <p:spPr>
          <a:xfrm>
            <a:off x="4380614" y="4662271"/>
            <a:ext cx="16012633" cy="7949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 SELECT count(*) FROM foo, bar WHERE foo.a = bar.a;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QUERY PLAN                                            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--------------------------------------------------------------------------------------------------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Aggregate (actual rows=1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Merge Join (actual rows=10000000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Merge Cond: (foo.a = bar.a)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Append (actual rows=10000000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foo_1_a_idx on foo_1 (actual rows=2500000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foo_2_a_idx on foo_2 (actual rows=2500000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foo_3_a_idx on foo_3 (actual rows=2500000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foo_4_a_idx on foo_4 (actual rows=2500000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Materialize (actual rows=10000000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Append (actual rows=10000000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-&gt;  Index Only Scan using bar_1_a_idx on bar_1 (actual rows=2500000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Heap Fetches: 0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-&gt;  Index Only Scan using bar_2_a_idx on bar_2 (actual rows=2500000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Heap Fetches: 0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-&gt;  Index Only Scan using bar_3_a_idx on bar_3 (actual rows=2500000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Heap Fetches: 0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-&gt;  Index Only Scan using bar_4_a_idx on bar_4 (actual rows=2500000 loops=1)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Heap Fetches: 0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0.301 ms</a:t>
            </a:r>
          </a:p>
          <a:p>
            <a:pPr lvl="0"/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Execution Time: 2889.014 ms</a:t>
            </a:r>
          </a:p>
          <a:p>
            <a:pPr lvl="0"/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(24 rows)</a:t>
            </a:r>
          </a:p>
          <a:p>
            <a:pPr lvl="0"/>
            <a:endParaRPr lang="en-US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3041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optimizations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sp>
        <p:nvSpPr>
          <p:cNvPr id="9" name="Google Shape;111;p20">
            <a:extLst>
              <a:ext uri="{FF2B5EF4-FFF2-40B4-BE49-F238E27FC236}">
                <a16:creationId xmlns:a16="http://schemas.microsoft.com/office/drawing/2014/main" id="{7AA46559-4969-CE4E-8DD8-E513C974E093}"/>
              </a:ext>
            </a:extLst>
          </p:cNvPr>
          <p:cNvSpPr txBox="1">
            <a:spLocks/>
          </p:cNvSpPr>
          <p:nvPr/>
        </p:nvSpPr>
        <p:spPr>
          <a:xfrm>
            <a:off x="9441712" y="3211038"/>
            <a:ext cx="15098232" cy="7949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enable_partitionwise_join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 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on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count(*) FROM foo, bar WHERE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foo.a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bar.a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QUERY PLAN                                         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--------------------------------------------------------------------------------------------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Aggregate (actual rows=1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Append (actual rows=10000000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Merge Join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Merge Cond: (foo_1.a = bar_1.a)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foo_1_a_idx on foo_1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bar_1_a_idx on bar_1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Merge Join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Merge Cond: (foo_2.a = bar_2.a)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foo_2_a_idx on foo_2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bar_2_a_idx on bar_2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Merge Join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Merge Cond: (foo_3.a = bar_3.a)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foo_3_a_idx on foo_3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bar_3_a_idx on bar_3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Merge Join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Merge Cond: (foo_4.a = bar_4.a)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foo_4_a_idx on foo_4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Index Only Scan using bar_4_a_idx on bar_4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Heap Fetches: 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0.749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Execution Time: 1809.704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(28 rows)</a:t>
            </a:r>
          </a:p>
          <a:p>
            <a:pPr lvl="0"/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" name="Google Shape;110;p20">
            <a:extLst>
              <a:ext uri="{FF2B5EF4-FFF2-40B4-BE49-F238E27FC236}">
                <a16:creationId xmlns:a16="http://schemas.microsoft.com/office/drawing/2014/main" id="{11434241-35F9-D845-B76C-21C376CAC5FD}"/>
              </a:ext>
            </a:extLst>
          </p:cNvPr>
          <p:cNvSpPr txBox="1">
            <a:spLocks/>
          </p:cNvSpPr>
          <p:nvPr/>
        </p:nvSpPr>
        <p:spPr>
          <a:xfrm>
            <a:off x="974100" y="3211038"/>
            <a:ext cx="9190622" cy="6885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\d+ foo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key: RANGE (a)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Partitions: foo_1 FOR VALUES FROM (1) TO (2500001),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foo_2 FOR VALUES FROM (2500001) TO (5000001),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foo_3 FOR VALUES FROM (5000001) TO (7500001),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foo_4 FOR VALUES FROM (7500001) TO (10000001)</a:t>
            </a:r>
          </a:p>
          <a:p>
            <a:pPr lvl="0"/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\d+ bar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key: RANGE (a)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Partitions: bar_1 FOR VALUES FROM (1) TO (2500001),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bar_2 FOR VALUES FROM (2500001) TO (5000001),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bar_3 FOR VALUES FROM (5000001) TO (7500001),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bar_4 FOR VALUES FROM (7500001) TO (10000001)</a:t>
            </a:r>
          </a:p>
        </p:txBody>
      </p:sp>
    </p:spTree>
    <p:extLst>
      <p:ext uri="{BB962C8B-B14F-4D97-AF65-F5344CB8AC3E}">
        <p14:creationId xmlns:p14="http://schemas.microsoft.com/office/powerpoint/2010/main" val="480073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optimizations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sp>
        <p:nvSpPr>
          <p:cNvPr id="53" name="Google Shape;53;p8"/>
          <p:cNvSpPr txBox="1"/>
          <p:nvPr/>
        </p:nvSpPr>
        <p:spPr>
          <a:xfrm>
            <a:off x="654959" y="2984584"/>
            <a:ext cx="20907869" cy="152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Can get even faster with parallel execution 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通过并行执行可以获得更快的速度</a:t>
            </a:r>
            <a:endParaRPr lang="zh-CN" alt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endParaRPr lang="en-US" sz="4000" dirty="0">
              <a:solidFill>
                <a:schemeClr val="dk1"/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endParaRPr lang="en-US" sz="4000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Google Shape;111;p20">
            <a:extLst>
              <a:ext uri="{FF2B5EF4-FFF2-40B4-BE49-F238E27FC236}">
                <a16:creationId xmlns:a16="http://schemas.microsoft.com/office/drawing/2014/main" id="{7AA46559-4969-CE4E-8DD8-E513C974E093}"/>
              </a:ext>
            </a:extLst>
          </p:cNvPr>
          <p:cNvSpPr txBox="1">
            <a:spLocks/>
          </p:cNvSpPr>
          <p:nvPr/>
        </p:nvSpPr>
        <p:spPr>
          <a:xfrm>
            <a:off x="4380614" y="3960525"/>
            <a:ext cx="17862698" cy="9202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max_parallel_workers_per_gather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 4;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 SELECT count(*) FROM foo, bar WHERE </a:t>
            </a:r>
            <a:r>
              <a:rPr lang="en-US" sz="16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foo.a</a:t>
            </a: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6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bar.a</a:t>
            </a: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QUERY PLAN                                          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----------------------------------------------------------------------------------------------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Finalize Aggregate (actual rows=1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Gather (actual rows=4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Workers Planned: 3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Workers Launched: 3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Partial Aggregate (actual rows=1 loops=4)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Parallel Append (actual rows=2500000 loops=4)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-&gt;  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Parallel Hash Join (actual rows=1250000 loops=2)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Hash Cond: (foo_1.a = bar_1.a)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-&gt;  Parallel Seq Scan on foo_1 (actual rows=2500000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-&gt;  Parallel Hash (actual rows=1250000 loops=2)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Buckets: 131072  Batches: 64  Memory Usage: 2592kB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-&gt;  Parallel Seq Scan on bar_1 (actual rows=2500000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-&gt;  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Parallel Hash Join (actual rows=625000 loops=4)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Hash Cond: (foo_2.a = bar_2.a)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-&gt;  Parallel Seq Scan on foo_2 (actual rows=2500000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-&gt;  Parallel Hash (actual rows=625000 loops=4)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Buckets: 131072  Batches: 64  Memory Usage: 2592kB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-&gt;  Parallel Seq Scan on bar_2 (actual rows=2500000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-&gt;  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Parallel Hash Join (actual rows=1250000 loops=2)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Hash Cond: (foo_3.a = bar_3.a)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-&gt;  Parallel Seq Scan on foo_3 (actual rows=2500000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-&gt;  Parallel Hash (actual rows=1250000 loops=2)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Buckets: 131072  Batches: 64  Memory Usage: 2592kB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-&gt;  Parallel Seq Scan on bar_3 (actual rows=2500000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-&gt;  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Parallel Hash Join (actual rows=2500000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Hash Cond: (foo_4.a = bar_4.a)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-&gt;  Parallel Seq Scan on foo_4 (actual rows=2500000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-&gt;  Parallel Hash (actual rows=2500000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Buckets: 131072  Batches: 64  Memory Usage: 2592kB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-&gt;  Parallel Seq Scan on bar_4 (actual rows=2500000 loops=1)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0.719 </a:t>
            </a:r>
            <a:r>
              <a:rPr lang="en-US" sz="16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Execution Time: 1318.032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(32 rows)</a:t>
            </a:r>
          </a:p>
          <a:p>
            <a:pPr lvl="0"/>
            <a:endParaRPr lang="en-US"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6068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optimizations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sp>
        <p:nvSpPr>
          <p:cNvPr id="9" name="Google Shape;111;p20">
            <a:extLst>
              <a:ext uri="{FF2B5EF4-FFF2-40B4-BE49-F238E27FC236}">
                <a16:creationId xmlns:a16="http://schemas.microsoft.com/office/drawing/2014/main" id="{7AA46559-4969-CE4E-8DD8-E513C974E093}"/>
              </a:ext>
            </a:extLst>
          </p:cNvPr>
          <p:cNvSpPr txBox="1">
            <a:spLocks/>
          </p:cNvSpPr>
          <p:nvPr/>
        </p:nvSpPr>
        <p:spPr>
          <a:xfrm>
            <a:off x="11540153" y="5493586"/>
            <a:ext cx="9824483" cy="7949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* FROM foo, bar WHERE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foo.a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bar.a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QUERY PLAN                             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-------------------------------------------------------------------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Append (actual rows=7500000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Hash Join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Hash Cond: (foo_1.a = bar_1.a)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foo_1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Hash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Buckets: 131072  Batches: 64  Memory Usage: 2401kB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Seq Scan on bar_1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Hash Join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Hash Cond: (foo_2.a = bar_2.a)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foo_2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Hash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Buckets: 131072  Batches: 64  Memory Usage: 2396kB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Seq Scan on bar_2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Hash Join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Hash Cond: (foo_3.a = bar_3.a)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foo_3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Hash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Buckets: 131072  Batches: 64  Memory Usage: 2391kB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Seq Scan on bar_3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0.459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Execution Time: 1713.321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(21 rows)</a:t>
            </a:r>
          </a:p>
        </p:txBody>
      </p:sp>
      <p:sp>
        <p:nvSpPr>
          <p:cNvPr id="15" name="Google Shape;110;p20">
            <a:extLst>
              <a:ext uri="{FF2B5EF4-FFF2-40B4-BE49-F238E27FC236}">
                <a16:creationId xmlns:a16="http://schemas.microsoft.com/office/drawing/2014/main" id="{11434241-35F9-D845-B76C-21C376CAC5FD}"/>
              </a:ext>
            </a:extLst>
          </p:cNvPr>
          <p:cNvSpPr txBox="1">
            <a:spLocks/>
          </p:cNvSpPr>
          <p:nvPr/>
        </p:nvSpPr>
        <p:spPr>
          <a:xfrm>
            <a:off x="2030390" y="5497237"/>
            <a:ext cx="9190622" cy="6885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\d+ foo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key: RANGE (a)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Partitions: foo_1 FOR VALUES FROM (1) TO (2500001),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foo_2 FOR VALUES FROM (2500001) TO (5000001),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foo_3 FOR VALUES FROM (5000001) TO (7500001),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foo_4 FOR VALUES FROM (7500001) TO (10000001)</a:t>
            </a:r>
          </a:p>
          <a:p>
            <a:pPr lvl="0"/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DROP TABLE bar_4;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\d+ bar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key: RANGE (a)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Partitions: bar_1 FOR VALUES FROM (1) TO (2500001),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bar_2 FOR VALUES FROM (2500001) TO (5000001),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bar_3 FOR VALUES FROM (5000001) TO (7500001)</a:t>
            </a:r>
          </a:p>
        </p:txBody>
      </p:sp>
      <p:sp>
        <p:nvSpPr>
          <p:cNvPr id="7" name="Google Shape;53;p8">
            <a:extLst>
              <a:ext uri="{FF2B5EF4-FFF2-40B4-BE49-F238E27FC236}">
                <a16:creationId xmlns:a16="http://schemas.microsoft.com/office/drawing/2014/main" id="{EEDA0EEB-8360-7F40-AF30-2EAB99F59809}"/>
              </a:ext>
            </a:extLst>
          </p:cNvPr>
          <p:cNvSpPr txBox="1"/>
          <p:nvPr/>
        </p:nvSpPr>
        <p:spPr>
          <a:xfrm>
            <a:off x="781083" y="2400780"/>
            <a:ext cx="22268836" cy="152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With v13, </a:t>
            </a:r>
            <a:r>
              <a:rPr lang="en-US" sz="4000" dirty="0" err="1">
                <a:solidFill>
                  <a:schemeClr val="dk1"/>
                </a:solidFill>
                <a:latin typeface="Signika Light"/>
              </a:rPr>
              <a:t>partitionwise</a:t>
            </a:r>
            <a:r>
              <a:rPr lang="en-US" sz="4000" dirty="0">
                <a:solidFill>
                  <a:schemeClr val="dk1"/>
                </a:solidFill>
                <a:latin typeface="Signika Light"/>
              </a:rPr>
              <a:t> join will be used, even if the tables being joined don’t have the same set of partitions, whereas that was a requirement before.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在</a:t>
            </a:r>
            <a:r>
              <a:rPr lang="en-US" altLang="zh-CN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v13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中，即使要合并的表没有相同的分区集，也会使用分区合并，而之前版本的分区合并要求合并的表要有相同的分区。</a:t>
            </a:r>
            <a:br>
              <a:rPr lang="en-US" altLang="zh-CN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（即</a:t>
            </a:r>
            <a:r>
              <a:rPr lang="en-US" altLang="zh-CN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v13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的跨分区数据合并功能）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853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optimizations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sp>
        <p:nvSpPr>
          <p:cNvPr id="9" name="Google Shape;111;p20">
            <a:extLst>
              <a:ext uri="{FF2B5EF4-FFF2-40B4-BE49-F238E27FC236}">
                <a16:creationId xmlns:a16="http://schemas.microsoft.com/office/drawing/2014/main" id="{7AA46559-4969-CE4E-8DD8-E513C974E093}"/>
              </a:ext>
            </a:extLst>
          </p:cNvPr>
          <p:cNvSpPr txBox="1">
            <a:spLocks/>
          </p:cNvSpPr>
          <p:nvPr/>
        </p:nvSpPr>
        <p:spPr>
          <a:xfrm>
            <a:off x="12001512" y="5213387"/>
            <a:ext cx="12376138" cy="7949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enable_partitionwise_aggregate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 on;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count(b) FROM foo;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QUERY PLAN                               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------------------------------------------------------------------------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Finalize Aggregate (actual rows=1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Append (actual rows=4 loops=1)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Partial Aggregate (actual rows=1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Seq Scan on foo1 foo (actual rows=2500000 loops=1)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Partial Aggregate (actual rows=1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Seq Scan on foo2 foo_1 (actual rows=2500000 loops=1)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Partial Aggregate (actual rows=1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Seq Scan on foo3 foo_2 (actual rows=2500000 loops=1)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Partial Aggregate (actual rows=1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-&gt;  Seq Scan on foo4 foo_3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0.259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Execution Time: 1941.366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(12 rows)</a:t>
            </a:r>
          </a:p>
          <a:p>
            <a:pPr lvl="0"/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" name="Google Shape;110;p20">
            <a:extLst>
              <a:ext uri="{FF2B5EF4-FFF2-40B4-BE49-F238E27FC236}">
                <a16:creationId xmlns:a16="http://schemas.microsoft.com/office/drawing/2014/main" id="{11434241-35F9-D845-B76C-21C376CAC5FD}"/>
              </a:ext>
            </a:extLst>
          </p:cNvPr>
          <p:cNvSpPr txBox="1">
            <a:spLocks/>
          </p:cNvSpPr>
          <p:nvPr/>
        </p:nvSpPr>
        <p:spPr>
          <a:xfrm>
            <a:off x="974099" y="5252480"/>
            <a:ext cx="10849305" cy="6885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count(b) FROM foo;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QUERY PLAN                            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Aggregate (actual rows=1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Append (actual rows=10000000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foo1 foo_1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foo2 foo_2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foo3 foo_3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foo4 foo_4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0.147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Execution Time: 2240.441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(8 rows)</a:t>
            </a:r>
          </a:p>
        </p:txBody>
      </p:sp>
      <p:sp>
        <p:nvSpPr>
          <p:cNvPr id="7" name="Google Shape;53;p8">
            <a:extLst>
              <a:ext uri="{FF2B5EF4-FFF2-40B4-BE49-F238E27FC236}">
                <a16:creationId xmlns:a16="http://schemas.microsoft.com/office/drawing/2014/main" id="{EEDA0EEB-8360-7F40-AF30-2EAB99F59809}"/>
              </a:ext>
            </a:extLst>
          </p:cNvPr>
          <p:cNvSpPr txBox="1"/>
          <p:nvPr/>
        </p:nvSpPr>
        <p:spPr>
          <a:xfrm>
            <a:off x="654959" y="2504373"/>
            <a:ext cx="22866614" cy="152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Partitionwise grouping/aggregation: performing grouping and aggregation on the individual partitions instead of on the set containing data from all partitions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分区分组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/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聚合：是对单个分区而不是对包含所有分区数据的集合进行分组和聚合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endParaRPr lang="en-US" sz="4000" dirty="0">
              <a:solidFill>
                <a:schemeClr val="dk1"/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445158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optimizations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sp>
        <p:nvSpPr>
          <p:cNvPr id="9" name="Google Shape;111;p20">
            <a:extLst>
              <a:ext uri="{FF2B5EF4-FFF2-40B4-BE49-F238E27FC236}">
                <a16:creationId xmlns:a16="http://schemas.microsoft.com/office/drawing/2014/main" id="{7AA46559-4969-CE4E-8DD8-E513C974E093}"/>
              </a:ext>
            </a:extLst>
          </p:cNvPr>
          <p:cNvSpPr txBox="1">
            <a:spLocks/>
          </p:cNvSpPr>
          <p:nvPr/>
        </p:nvSpPr>
        <p:spPr>
          <a:xfrm>
            <a:off x="11823405" y="4322031"/>
            <a:ext cx="12376138" cy="7949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enable_partitionwise_aggregate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 on;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a, count(b) FROM foo GROUP BY 1;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QUERY PLAN                            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Append (actual rows=4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HashAggregate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(actual rows=1 loops=1)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Group Key: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foo.a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Peak Memory Usage: 24 kB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foo1 foo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HashAggregate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(actual rows=1 loops=1)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Group Key: foo_1.a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Peak Memory Usage: 24 kB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foo2 foo_1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HashAggregate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(actual rows=1 loops=1)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Group Key: foo_2.a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Peak Memory Usage: 24 kB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foo3 foo_2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HashAggregate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(actual rows=1 loops=1)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Group Key: foo_3.a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Peak Memory Usage: 24 kB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foo4 foo_3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0.176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Execution Time: 3945.806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(19 rows)</a:t>
            </a:r>
          </a:p>
        </p:txBody>
      </p:sp>
      <p:sp>
        <p:nvSpPr>
          <p:cNvPr id="15" name="Google Shape;110;p20">
            <a:extLst>
              <a:ext uri="{FF2B5EF4-FFF2-40B4-BE49-F238E27FC236}">
                <a16:creationId xmlns:a16="http://schemas.microsoft.com/office/drawing/2014/main" id="{11434241-35F9-D845-B76C-21C376CAC5FD}"/>
              </a:ext>
            </a:extLst>
          </p:cNvPr>
          <p:cNvSpPr txBox="1">
            <a:spLocks/>
          </p:cNvSpPr>
          <p:nvPr/>
        </p:nvSpPr>
        <p:spPr>
          <a:xfrm>
            <a:off x="974100" y="4322031"/>
            <a:ext cx="10849305" cy="6885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a, count(b) FROM foo GROUP BY 1;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QUERY PLAN                            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HashAggregate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(actual rows=4 loops=1)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Group Key: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foo.a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Peak Memory Usage: 40 kB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Append (actual rows=10000000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foo1 foo_1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foo2 foo_2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foo3 foo_3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-&gt;  Seq Scan on foo4 foo_4 (actual rows=2500000 loops=1)</a:t>
            </a: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0.175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Execution Time: 4119.579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(10 rows)</a:t>
            </a:r>
          </a:p>
        </p:txBody>
      </p:sp>
      <p:sp>
        <p:nvSpPr>
          <p:cNvPr id="7" name="Google Shape;53;p8">
            <a:extLst>
              <a:ext uri="{FF2B5EF4-FFF2-40B4-BE49-F238E27FC236}">
                <a16:creationId xmlns:a16="http://schemas.microsoft.com/office/drawing/2014/main" id="{EEDA0EEB-8360-7F40-AF30-2EAB99F59809}"/>
              </a:ext>
            </a:extLst>
          </p:cNvPr>
          <p:cNvSpPr txBox="1"/>
          <p:nvPr/>
        </p:nvSpPr>
        <p:spPr>
          <a:xfrm>
            <a:off x="623428" y="2637154"/>
            <a:ext cx="20907869" cy="152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If the grouping key matches the partition key, grouping is performed per partition.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如果分组键与分区键匹配，则对每个分区执行分组</a:t>
            </a:r>
            <a:endParaRPr lang="en-US" altLang="zh-CN" sz="32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endParaRPr lang="en-US" sz="4000" dirty="0">
              <a:solidFill>
                <a:schemeClr val="dk1"/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endParaRPr lang="en-US" sz="4000" dirty="0">
              <a:solidFill>
                <a:schemeClr val="dk1"/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89351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Declarative partitioning: optimizations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  <p:sp>
        <p:nvSpPr>
          <p:cNvPr id="9" name="Google Shape;111;p20">
            <a:extLst>
              <a:ext uri="{FF2B5EF4-FFF2-40B4-BE49-F238E27FC236}">
                <a16:creationId xmlns:a16="http://schemas.microsoft.com/office/drawing/2014/main" id="{7AA46559-4969-CE4E-8DD8-E513C974E093}"/>
              </a:ext>
            </a:extLst>
          </p:cNvPr>
          <p:cNvSpPr txBox="1">
            <a:spLocks/>
          </p:cNvSpPr>
          <p:nvPr/>
        </p:nvSpPr>
        <p:spPr>
          <a:xfrm>
            <a:off x="11865935" y="7150297"/>
            <a:ext cx="12376138" cy="5481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v13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foo.a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FROM foo ORDER BY 1;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QUERY PLAN                                   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--------------------------------------------------------------------------------</a:t>
            </a:r>
          </a:p>
          <a:p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Append (actual rows=10000000 loops=1)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Index Only Scan using foo_1_a_idx on foo_1 (actual rows=2500000 loops=1)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Heap Fetches: 0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Index Only Scan using foo_2_a_idx on foo_2 (actual rows=2500000 loops=1)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Heap Fetches: 0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Index Only Scan using foo_3_a_idx on foo_3 (actual rows=2500000 loops=1)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Heap Fetches: 0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Index Only Scan using foo_4_a_idx on foo_4 (actual rows=2500000 loops=1)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Heap Fetches: 0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0.618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Execution Time: 600.459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(11 rows)</a:t>
            </a:r>
          </a:p>
          <a:p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" name="Google Shape;110;p20">
            <a:extLst>
              <a:ext uri="{FF2B5EF4-FFF2-40B4-BE49-F238E27FC236}">
                <a16:creationId xmlns:a16="http://schemas.microsoft.com/office/drawing/2014/main" id="{11434241-35F9-D845-B76C-21C376CAC5FD}"/>
              </a:ext>
            </a:extLst>
          </p:cNvPr>
          <p:cNvSpPr txBox="1">
            <a:spLocks/>
          </p:cNvSpPr>
          <p:nvPr/>
        </p:nvSpPr>
        <p:spPr>
          <a:xfrm>
            <a:off x="251090" y="7150297"/>
            <a:ext cx="11359663" cy="460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 v11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EXPLAIN (ANALYZE, COSTS OFF, TIMING OFF)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foo.a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FROM foo ORDER BY 1;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QUERY PLAN                                   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--------------------------------------------------------------------------------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Merge Append (actual rows=10000000 loops=1)</a:t>
            </a:r>
          </a:p>
          <a:p>
            <a:pPr lvl="0"/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Sort Key: foo_1.a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Index Only Scan using foo_1_a_idx on foo_1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Heap Fetches: 2500000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Index Only Scan using foo_2_a_idx on foo_2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Heap Fetches: 2500000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Index Only Scan using foo_3_a_idx on foo_3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Heap Fetches: 2500000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-&gt;  Index Only Scan using foo_4_a_idx on foo_4 (actual rows=2500000 loops=1)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Heap Fetches: 2500000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Planning Time: 0.324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Execution Time: 2424.639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ms</a:t>
            </a:r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(12 rows)</a:t>
            </a:r>
          </a:p>
        </p:txBody>
      </p:sp>
      <p:sp>
        <p:nvSpPr>
          <p:cNvPr id="7" name="Google Shape;53;p8">
            <a:extLst>
              <a:ext uri="{FF2B5EF4-FFF2-40B4-BE49-F238E27FC236}">
                <a16:creationId xmlns:a16="http://schemas.microsoft.com/office/drawing/2014/main" id="{EEDA0EEB-8360-7F40-AF30-2EAB99F59809}"/>
              </a:ext>
            </a:extLst>
          </p:cNvPr>
          <p:cNvSpPr txBox="1"/>
          <p:nvPr/>
        </p:nvSpPr>
        <p:spPr>
          <a:xfrm>
            <a:off x="654959" y="2984584"/>
            <a:ext cx="20907869" cy="152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Remove unnecessary sorting in queries on range partitioned tables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按范围分区表，去掉查询中不必要的排序</a:t>
            </a:r>
            <a:endParaRPr lang="en-US" altLang="zh-CN" sz="32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endParaRPr lang="en-US" sz="4000" dirty="0">
              <a:solidFill>
                <a:schemeClr val="dk1"/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endParaRPr lang="en-US" sz="4000" dirty="0">
              <a:solidFill>
                <a:schemeClr val="dk1"/>
              </a:solidFill>
              <a:latin typeface="Signika Light"/>
            </a:endParaRPr>
          </a:p>
        </p:txBody>
      </p:sp>
      <p:sp>
        <p:nvSpPr>
          <p:cNvPr id="8" name="Google Shape;110;p20">
            <a:extLst>
              <a:ext uri="{FF2B5EF4-FFF2-40B4-BE49-F238E27FC236}">
                <a16:creationId xmlns:a16="http://schemas.microsoft.com/office/drawing/2014/main" id="{DCA068FA-722B-524C-AAA5-7EC4793A1E77}"/>
              </a:ext>
            </a:extLst>
          </p:cNvPr>
          <p:cNvSpPr txBox="1">
            <a:spLocks/>
          </p:cNvSpPr>
          <p:nvPr/>
        </p:nvSpPr>
        <p:spPr>
          <a:xfrm>
            <a:off x="527535" y="4465673"/>
            <a:ext cx="9190622" cy="28707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\d+ foo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 key: RANGE (a)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Partitions: foo_1 FOR VALUES FROM (1) TO (2500001),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foo_2 FOR VALUES FROM (2500001) TO (5000001),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foo_3 FOR VALUES FROM (5000001) TO (7500001),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foo_4 FOR VALUES FROM (7500001) TO (10000001)</a:t>
            </a:r>
          </a:p>
        </p:txBody>
      </p:sp>
    </p:spTree>
    <p:extLst>
      <p:ext uri="{BB962C8B-B14F-4D97-AF65-F5344CB8AC3E}">
        <p14:creationId xmlns:p14="http://schemas.microsoft.com/office/powerpoint/2010/main" val="748326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Partitioning best practices and pitfalls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  <p:sp>
        <p:nvSpPr>
          <p:cNvPr id="7" name="Google Shape;53;p8">
            <a:extLst>
              <a:ext uri="{FF2B5EF4-FFF2-40B4-BE49-F238E27FC236}">
                <a16:creationId xmlns:a16="http://schemas.microsoft.com/office/drawing/2014/main" id="{EEDA0EEB-8360-7F40-AF30-2EAB99F59809}"/>
              </a:ext>
            </a:extLst>
          </p:cNvPr>
          <p:cNvSpPr txBox="1"/>
          <p:nvPr/>
        </p:nvSpPr>
        <p:spPr>
          <a:xfrm>
            <a:off x="654959" y="3880924"/>
            <a:ext cx="22247571" cy="358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2800" dirty="0">
                <a:solidFill>
                  <a:schemeClr val="dk1"/>
                </a:solidFill>
                <a:latin typeface="Signika Light"/>
              </a:rPr>
              <a:t>Data deletion pattern: being able to drop a partition to delete unwanted data instead of the DELETE statement is a big benefit of partitioning, so consider whatever columns would be in the DELETE’s WHERE clause</a:t>
            </a:r>
            <a:br>
              <a:rPr lang="en-US" sz="28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数据删除模式：通过删除分区来删除不需要的数据而不使用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DELETE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语句是分区的一大好处，因此请考虑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DELETE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的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WHERE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子句中所包含的任何列</a:t>
            </a:r>
            <a:endParaRPr lang="en-US" altLang="zh-CN" sz="28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altLang="zh-CN" sz="2800" dirty="0">
                <a:solidFill>
                  <a:schemeClr val="dk1"/>
                </a:solidFill>
                <a:latin typeface="Signika Light"/>
              </a:rPr>
              <a:t>Query performance: choose the ones that most commonly occur in the WHERE clause</a:t>
            </a:r>
            <a:br>
              <a:rPr lang="en-US" altLang="zh-CN" sz="28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查询性能：选择在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WHERE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子句中最常出现的查询</a:t>
            </a:r>
            <a:endParaRPr lang="en-US" altLang="zh-CN" sz="28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altLang="zh-CN" sz="2800" dirty="0">
                <a:solidFill>
                  <a:schemeClr val="dk1"/>
                </a:solidFill>
                <a:latin typeface="Signika Light"/>
              </a:rPr>
              <a:t>Uniqueness constraints: the UNIQUE keys must always include the partition key.</a:t>
            </a:r>
            <a:br>
              <a:rPr lang="en-US" altLang="zh-CN" sz="28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唯一性约束：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UNIQUE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键必须始终包含分区键。</a:t>
            </a:r>
            <a:endParaRPr lang="en-US" altLang="zh-CN" sz="28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12" name="Google Shape;54;p8">
            <a:extLst>
              <a:ext uri="{FF2B5EF4-FFF2-40B4-BE49-F238E27FC236}">
                <a16:creationId xmlns:a16="http://schemas.microsoft.com/office/drawing/2014/main" id="{E5960E5D-1E16-4149-A2C0-C15E3426FBB8}"/>
              </a:ext>
            </a:extLst>
          </p:cNvPr>
          <p:cNvSpPr txBox="1"/>
          <p:nvPr/>
        </p:nvSpPr>
        <p:spPr>
          <a:xfrm>
            <a:off x="800677" y="2661364"/>
            <a:ext cx="18866255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0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When choosing the partition key, weigh following considerations</a:t>
            </a:r>
            <a:br>
              <a:rPr lang="en-US" sz="40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zh-CN" altLang="en-US" sz="3600" b="1" dirty="0">
                <a:solidFill>
                  <a:schemeClr val="bg2">
                    <a:lumMod val="75000"/>
                  </a:schemeClr>
                </a:solidFill>
                <a:latin typeface="Signika"/>
                <a:ea typeface="Signika"/>
                <a:cs typeface="Signika"/>
                <a:sym typeface="Signika"/>
              </a:rPr>
              <a:t>选择分区键时，请权衡以下注意事项</a:t>
            </a:r>
            <a:endParaRPr sz="4000" b="1" dirty="0">
              <a:solidFill>
                <a:schemeClr val="bg2">
                  <a:lumMod val="75000"/>
                </a:schemeClr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" name="Google Shape;53;p8">
            <a:extLst>
              <a:ext uri="{FF2B5EF4-FFF2-40B4-BE49-F238E27FC236}">
                <a16:creationId xmlns:a16="http://schemas.microsoft.com/office/drawing/2014/main" id="{52C5BE14-F4CE-8744-8780-4C657C2CBD28}"/>
              </a:ext>
            </a:extLst>
          </p:cNvPr>
          <p:cNvSpPr txBox="1"/>
          <p:nvPr/>
        </p:nvSpPr>
        <p:spPr>
          <a:xfrm>
            <a:off x="767185" y="8923620"/>
            <a:ext cx="22754388" cy="436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3200" dirty="0">
                <a:solidFill>
                  <a:schemeClr val="dk1"/>
                </a:solidFill>
                <a:latin typeface="Signika Light"/>
              </a:rPr>
              <a:t>RANGE:  for time series data, any data type with natural ordering.  Queries often contain inequality (&lt;, &lt;=, &gt;, &gt;=) operators.</a:t>
            </a:r>
            <a:br>
              <a:rPr lang="en-US" sz="3200" dirty="0">
                <a:solidFill>
                  <a:schemeClr val="dk1"/>
                </a:solidFill>
                <a:latin typeface="Signika Light"/>
              </a:rPr>
            </a:b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RANGE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：对于时间序列数据，任何具有自然顺序的数据类型。查询通常包含不等式（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&lt;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，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&lt;=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，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&gt;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，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&gt; =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）运算符</a:t>
            </a:r>
            <a:endParaRPr lang="en-US" sz="3200" dirty="0">
              <a:solidFill>
                <a:schemeClr val="dk1"/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3200" dirty="0">
                <a:solidFill>
                  <a:schemeClr val="dk1"/>
                </a:solidFill>
                <a:latin typeface="Signika Light"/>
              </a:rPr>
              <a:t>LIST: when a column has few values that commonly occur.  Queries mostly contain the equality (=) operator.</a:t>
            </a:r>
            <a:br>
              <a:rPr lang="en-US" sz="3200" dirty="0">
                <a:solidFill>
                  <a:schemeClr val="dk1"/>
                </a:solidFill>
                <a:latin typeface="Signika Light"/>
              </a:rPr>
            </a:b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LIST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：当一列只有很少的值出现时，查询大部分包含等于（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=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）运算符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3200" dirty="0">
                <a:solidFill>
                  <a:schemeClr val="dk1"/>
                </a:solidFill>
                <a:latin typeface="Signika Light"/>
              </a:rPr>
              <a:t>HASH: when none of the columns can use RANGE or LIST method sensibly.  Commonly used to uniformly distribute data.</a:t>
            </a:r>
            <a:br>
              <a:rPr lang="en-US" sz="3200" dirty="0">
                <a:solidFill>
                  <a:schemeClr val="dk1"/>
                </a:solidFill>
                <a:latin typeface="Signika Light"/>
              </a:rPr>
            </a:b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HASH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：当所有列都不能合理使用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RANGE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或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LIST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方法时，通常用于统一分发数据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14" name="Google Shape;54;p8">
            <a:extLst>
              <a:ext uri="{FF2B5EF4-FFF2-40B4-BE49-F238E27FC236}">
                <a16:creationId xmlns:a16="http://schemas.microsoft.com/office/drawing/2014/main" id="{0D082B00-8D93-8A41-A745-E5CECA4F7E8D}"/>
              </a:ext>
            </a:extLst>
          </p:cNvPr>
          <p:cNvSpPr txBox="1"/>
          <p:nvPr/>
        </p:nvSpPr>
        <p:spPr>
          <a:xfrm>
            <a:off x="767185" y="7907820"/>
            <a:ext cx="18866255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0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Partition method: RANGE or LIST or HASH</a:t>
            </a:r>
            <a:br>
              <a:rPr lang="en-US" sz="40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zh-CN" altLang="en-US" sz="3200" b="1" dirty="0">
                <a:solidFill>
                  <a:schemeClr val="bg2">
                    <a:lumMod val="75000"/>
                  </a:schemeClr>
                </a:solidFill>
                <a:latin typeface="Signika"/>
                <a:ea typeface="Signika"/>
                <a:cs typeface="Signika"/>
                <a:sym typeface="Signika"/>
              </a:rPr>
              <a:t>分区方法：范围或列表或哈希</a:t>
            </a:r>
            <a:endParaRPr sz="4000" b="1" dirty="0">
              <a:solidFill>
                <a:schemeClr val="bg2">
                  <a:lumMod val="75000"/>
                </a:schemeClr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155446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2" y="553299"/>
            <a:ext cx="10762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Outline </a:t>
            </a:r>
            <a:r>
              <a:rPr lang="zh-CN" alt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大纲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872266" y="5977645"/>
            <a:ext cx="19086900" cy="233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Old partitioning </a:t>
            </a:r>
            <a:r>
              <a:rPr lang="zh-CN" alt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之前的分区</a:t>
            </a:r>
            <a:endParaRPr lang="en-US" sz="4000" dirty="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Declarative partitioning </a:t>
            </a:r>
            <a:r>
              <a:rPr lang="zh-CN" alt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声明式分区</a:t>
            </a:r>
            <a:endParaRPr lang="en-US" sz="4000" dirty="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Syntax, indexes, constraints, triggers, replication </a:t>
            </a:r>
            <a:r>
              <a:rPr lang="zh-CN" alt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语法、索引、约束、触发器、复制</a:t>
            </a:r>
            <a:endParaRPr lang="en-US" sz="4000" dirty="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Optimizations </a:t>
            </a:r>
            <a:r>
              <a:rPr lang="zh-CN" altLang="en-US" sz="4000" dirty="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优化</a:t>
            </a:r>
            <a:endParaRPr lang="en-US" sz="4000" dirty="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1" name="Google Shape;54;p8">
            <a:extLst>
              <a:ext uri="{FF2B5EF4-FFF2-40B4-BE49-F238E27FC236}">
                <a16:creationId xmlns:a16="http://schemas.microsoft.com/office/drawing/2014/main" id="{7426B2D6-D445-F548-AB4A-5C5C2D20C393}"/>
              </a:ext>
            </a:extLst>
          </p:cNvPr>
          <p:cNvSpPr txBox="1"/>
          <p:nvPr/>
        </p:nvSpPr>
        <p:spPr>
          <a:xfrm>
            <a:off x="974098" y="3433300"/>
            <a:ext cx="10994616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What is partitioning </a:t>
            </a:r>
            <a:r>
              <a:rPr lang="zh-CN" alt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什么是分区</a:t>
            </a:r>
            <a:endParaRPr lang="en-US" sz="4600" b="1" dirty="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sz="46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" name="Google Shape;54;p8">
            <a:extLst>
              <a:ext uri="{FF2B5EF4-FFF2-40B4-BE49-F238E27FC236}">
                <a16:creationId xmlns:a16="http://schemas.microsoft.com/office/drawing/2014/main" id="{86684125-C0E8-924D-A3A4-7DFC4DF44BE7}"/>
              </a:ext>
            </a:extLst>
          </p:cNvPr>
          <p:cNvSpPr txBox="1"/>
          <p:nvPr/>
        </p:nvSpPr>
        <p:spPr>
          <a:xfrm>
            <a:off x="977642" y="5010462"/>
            <a:ext cx="17910433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Introduction to partitioning in Postgres </a:t>
            </a:r>
            <a:r>
              <a:rPr lang="zh-CN" alt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介绍</a:t>
            </a:r>
            <a:r>
              <a:rPr lang="en-US" altLang="zh-CN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Postgres</a:t>
            </a:r>
            <a:r>
              <a:rPr lang="zh-CN" alt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中的分区</a:t>
            </a:r>
            <a:endParaRPr lang="en-US" sz="4600" b="1" dirty="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" name="Google Shape;54;p8">
            <a:extLst>
              <a:ext uri="{FF2B5EF4-FFF2-40B4-BE49-F238E27FC236}">
                <a16:creationId xmlns:a16="http://schemas.microsoft.com/office/drawing/2014/main" id="{817B0F09-D98F-C645-8B74-D220B92F22BB}"/>
              </a:ext>
            </a:extLst>
          </p:cNvPr>
          <p:cNvSpPr txBox="1"/>
          <p:nvPr/>
        </p:nvSpPr>
        <p:spPr>
          <a:xfrm>
            <a:off x="935112" y="9263473"/>
            <a:ext cx="14226915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Best practices and pitfalls of partitioning in Postgres</a:t>
            </a:r>
            <a:br>
              <a:rPr 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US" altLang="zh-CN" sz="4600" b="1" dirty="0" err="1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Postgres</a:t>
            </a:r>
            <a:r>
              <a:rPr lang="zh-CN" alt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分区的最佳实践和“坑”</a:t>
            </a:r>
            <a:endParaRPr lang="en-US" sz="4600" b="1" dirty="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2932338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0" y="553299"/>
            <a:ext cx="1599546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Partitioning best practices and pitfalls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  <p:sp>
        <p:nvSpPr>
          <p:cNvPr id="13" name="Google Shape;53;p8">
            <a:extLst>
              <a:ext uri="{FF2B5EF4-FFF2-40B4-BE49-F238E27FC236}">
                <a16:creationId xmlns:a16="http://schemas.microsoft.com/office/drawing/2014/main" id="{52C5BE14-F4CE-8744-8780-4C657C2CBD28}"/>
              </a:ext>
            </a:extLst>
          </p:cNvPr>
          <p:cNvSpPr txBox="1"/>
          <p:nvPr/>
        </p:nvSpPr>
        <p:spPr>
          <a:xfrm>
            <a:off x="654959" y="3932032"/>
            <a:ext cx="22669328" cy="329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Too few: individual partitions too big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太少：单个分区太大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Too many: queries that can’t use partition elimination become slow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太多：使得无法使用分区缩减查询范围的查询变慢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Can use up to a few thousand partitions if the query workload mostly consist of filtering on the partition columns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如果查询工作量主要由对分区列的过滤组成，则最多可以使用数千个分区</a:t>
            </a: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14" name="Google Shape;54;p8">
            <a:extLst>
              <a:ext uri="{FF2B5EF4-FFF2-40B4-BE49-F238E27FC236}">
                <a16:creationId xmlns:a16="http://schemas.microsoft.com/office/drawing/2014/main" id="{0D082B00-8D93-8A41-A745-E5CECA4F7E8D}"/>
              </a:ext>
            </a:extLst>
          </p:cNvPr>
          <p:cNvSpPr txBox="1"/>
          <p:nvPr/>
        </p:nvSpPr>
        <p:spPr>
          <a:xfrm>
            <a:off x="658666" y="2947750"/>
            <a:ext cx="18866255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600" b="1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Number of partitions </a:t>
            </a:r>
            <a:r>
              <a:rPr lang="zh-CN" altLang="en-US" sz="4000" b="1" dirty="0">
                <a:solidFill>
                  <a:schemeClr val="bg2">
                    <a:lumMod val="75000"/>
                  </a:schemeClr>
                </a:solidFill>
                <a:latin typeface="Signika"/>
                <a:ea typeface="Signika"/>
                <a:cs typeface="Signika"/>
                <a:sym typeface="Signika"/>
              </a:rPr>
              <a:t>分区数量</a:t>
            </a:r>
            <a:endParaRPr lang="en-US" sz="4600" b="1" dirty="0">
              <a:solidFill>
                <a:schemeClr val="bg2">
                  <a:lumMod val="75000"/>
                </a:schemeClr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3073971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93" name="Google Shape;93;p12"/>
          <p:cNvSpPr txBox="1"/>
          <p:nvPr/>
        </p:nvSpPr>
        <p:spPr>
          <a:xfrm>
            <a:off x="1768900" y="4469725"/>
            <a:ext cx="162246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QUESTIONS? </a:t>
            </a:r>
            <a:r>
              <a:rPr lang="zh-CN" altLang="en-US" sz="98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提问时间</a:t>
            </a:r>
            <a:endParaRPr sz="9800" b="1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1768900" y="7108850"/>
            <a:ext cx="16534866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EDB supercharges Postgres to help our customers overcome these challenges.</a:t>
            </a:r>
            <a:br>
              <a:rPr lang="en-US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US" altLang="zh-CN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EDB</a:t>
            </a:r>
            <a:r>
              <a:rPr lang="zh-CN" altLang="en-US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的“超级增压”</a:t>
            </a:r>
            <a:r>
              <a:rPr lang="en-US" altLang="zh-CN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Postgres</a:t>
            </a:r>
            <a:r>
              <a:rPr lang="zh-CN" altLang="en-US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可以帮助我们的客户克服这些挑战</a:t>
            </a:r>
            <a:endParaRPr sz="5600" b="1" dirty="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800" cy="26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768900" y="4469725"/>
            <a:ext cx="162246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 b="1" dirty="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rPr>
              <a:t>Thank You </a:t>
            </a:r>
            <a:r>
              <a:rPr lang="zh-CN" altLang="en-US" sz="9800" b="1" dirty="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rPr>
              <a:t>谢谢</a:t>
            </a:r>
            <a:endParaRPr sz="9800" b="1" dirty="0">
              <a:solidFill>
                <a:schemeClr val="dk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768900" y="7108850"/>
            <a:ext cx="16960534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EDB supercharges Postgres to help our customers overcome these challenges.</a:t>
            </a:r>
          </a:p>
          <a:p>
            <a:pPr lvl="0">
              <a:lnSpc>
                <a:spcPct val="115000"/>
              </a:lnSpc>
            </a:pPr>
            <a:r>
              <a:rPr lang="en-US" altLang="zh-CN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EDB</a:t>
            </a:r>
            <a:r>
              <a:rPr lang="zh-CN" altLang="en-US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的“超级增压”</a:t>
            </a:r>
            <a:r>
              <a:rPr lang="en-US" altLang="zh-CN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Postgres</a:t>
            </a:r>
            <a:r>
              <a:rPr lang="zh-CN" altLang="en-US" sz="5600" b="1" dirty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可以帮助我们的客户克服这些挑战</a:t>
            </a:r>
            <a:endParaRPr sz="5600" b="1" dirty="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 dirty="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2" y="553299"/>
            <a:ext cx="15256498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What is partitioning (</a:t>
            </a:r>
            <a:r>
              <a:rPr lang="zh-CN" alt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什么是分区</a:t>
            </a:r>
            <a:r>
              <a:rPr lang="en-US" altLang="zh-CN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)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872266" y="3497152"/>
            <a:ext cx="23073584" cy="92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A set of features to deal with large size data, with convenient options to manage the data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一组用于处理大型数据的功能，以及管理数据的方便选项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Basically, dividing large tables into pieces of more manageable size called partitions</a:t>
            </a:r>
          </a:p>
          <a:p>
            <a:pPr marL="12700">
              <a:lnSpc>
                <a:spcPct val="115000"/>
              </a:lnSpc>
              <a:buClr>
                <a:schemeClr val="dk1"/>
              </a:buClr>
              <a:buSzPts val="3400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    总的来说，将大表划分为更易于管理的多个小表，称为分区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Each partition contains a specified subset of the data</a:t>
            </a:r>
          </a:p>
          <a:p>
            <a:pPr marL="12700">
              <a:lnSpc>
                <a:spcPct val="115000"/>
              </a:lnSpc>
              <a:buClr>
                <a:schemeClr val="dk1"/>
              </a:buClr>
              <a:buSzPts val="3400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    每个分区均包含指定的数据子集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altLang="zh-CN" sz="4000" dirty="0">
                <a:solidFill>
                  <a:schemeClr val="dk1"/>
                </a:solidFill>
                <a:latin typeface="Signika Light"/>
              </a:rPr>
              <a:t>Data is assigned to partitions based on the table’s partition key, which is a set of columns whose domain is divisible into logical partitions</a:t>
            </a:r>
            <a:endParaRPr lang="en-US" sz="4000" dirty="0">
              <a:solidFill>
                <a:schemeClr val="dk1"/>
              </a:solidFill>
              <a:latin typeface="Signika Light"/>
            </a:endParaRPr>
          </a:p>
          <a:p>
            <a:pPr marL="12700">
              <a:lnSpc>
                <a:spcPct val="115000"/>
              </a:lnSpc>
              <a:buClr>
                <a:schemeClr val="dk1"/>
              </a:buClr>
              <a:buSzPts val="3400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   根据表的分区键将数据分配给分区，分区键是一组“列”，其范围可分至逻辑分区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Common methods of dividing include dividing the key space into “ranges” of values, “lists” of values, and “hashing” the individual key values and assigning the resulting values to buckets.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常见的划分方法包括将主要空间划分为值的“范围”、值的“列表”、以及“哈希”各个键值，并将结果值分配给各存储空间（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 buckets 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）。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555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9086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Partitioning: why not to use </a:t>
            </a:r>
            <a:r>
              <a:rPr lang="zh-CN" alt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什么时候不用分区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872266" y="3497152"/>
            <a:ext cx="19086900" cy="792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If improving query performance is the only goal</a:t>
            </a:r>
          </a:p>
          <a:p>
            <a:pPr marL="12700">
              <a:lnSpc>
                <a:spcPct val="115000"/>
              </a:lnSpc>
              <a:buClr>
                <a:schemeClr val="dk1"/>
              </a:buClr>
              <a:buSzPts val="3400"/>
            </a:pP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    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如果提高查询性能是唯一目标</a:t>
            </a: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12700">
              <a:lnSpc>
                <a:spcPct val="115000"/>
              </a:lnSpc>
              <a:buClr>
                <a:schemeClr val="dk1"/>
              </a:buClr>
              <a:buSzPts val="3400"/>
            </a:pPr>
            <a:endParaRPr lang="en-US" sz="4000" dirty="0">
              <a:solidFill>
                <a:schemeClr val="dk1"/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There are a lot of other options for that</a:t>
            </a:r>
          </a:p>
          <a:p>
            <a:pPr marL="12700">
              <a:lnSpc>
                <a:spcPct val="115000"/>
              </a:lnSpc>
              <a:buClr>
                <a:schemeClr val="dk1"/>
              </a:buClr>
              <a:buSzPts val="3400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   还有很多其他选择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912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9086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Partitioning: a useful tool </a:t>
            </a:r>
            <a:r>
              <a:rPr lang="en-US" sz="54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(</a:t>
            </a:r>
            <a:r>
              <a:rPr lang="zh-CN" altLang="en-US" sz="54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分区：一个有用的工具</a:t>
            </a:r>
            <a:r>
              <a:rPr lang="en-US" altLang="zh-CN" sz="54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)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697490" y="3497151"/>
            <a:ext cx="23248360" cy="893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Most useful to periodically load and remove subsets of data, because with partitioning you can use DDL to do that instead of expensive DML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定期加载和删除数据子集最有用，因为通过分区，您可以使用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DDL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来执行此操作，而不是使用昂贵的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DML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Maintenance activities can work on the individual partition level, which because the individual partitions are small can finish quicker</a:t>
            </a:r>
          </a:p>
          <a:p>
            <a:pPr marL="12700">
              <a:lnSpc>
                <a:spcPct val="115000"/>
              </a:lnSpc>
              <a:buClr>
                <a:schemeClr val="dk1"/>
              </a:buClr>
              <a:buSzPts val="3400"/>
            </a:pP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    维护活动可以在各个分区级别上进行，因为各个分区较小，所以可以更快地完成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Better buffer locality for short OLTP queries, because only partitions relevant to the queries need to be loaded into buffers</a:t>
            </a:r>
          </a:p>
          <a:p>
            <a:pPr marL="12700">
              <a:lnSpc>
                <a:spcPct val="115000"/>
              </a:lnSpc>
              <a:buClr>
                <a:schemeClr val="dk1"/>
              </a:buClr>
              <a:buSzPts val="3400"/>
            </a:pP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    对于短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OLTP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查询，具有更好的缓冲区本地性，因为只需要将与查询相关的分区加载到缓冲区中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Efficient processing of complex analytic queries by pushing join, aggregation operators to individual partitions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通过将联接运算符，聚合运算符推送到各个分区，有效地处理复杂的分析查询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536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7942549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Partitioning in Postgres (Postgres</a:t>
            </a:r>
            <a:r>
              <a:rPr lang="zh-CN" alt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中的分区</a:t>
            </a:r>
            <a:r>
              <a:rPr lang="en-US" altLang="zh-CN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)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872266" y="3497152"/>
            <a:ext cx="19086900" cy="792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Since v8.1, Postgres has offered features, mainly an optimizer feature called constraint exclusion, to implement partitioning.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从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v8.1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开始，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Postgres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提供了一些主要是称为约束排除的优化器功能来实现分区。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105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2380391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Old partitioning </a:t>
            </a:r>
            <a:r>
              <a:rPr lang="zh-CN" alt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（之前的分区）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654958" y="2895425"/>
            <a:ext cx="23722692" cy="396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Using table inheritance to set up a hierarchy of tables, CHECK constraint on each child table describing its partition bounds, and a trigger on the parent table to perform data distribution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使用表继承建立表的层次结构，在每个子表上使用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CHECK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约束描述其分区范围，并在父表上使用触发器执行数据分配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  <p:sp>
        <p:nvSpPr>
          <p:cNvPr id="6" name="Google Shape;110;p20">
            <a:extLst>
              <a:ext uri="{FF2B5EF4-FFF2-40B4-BE49-F238E27FC236}">
                <a16:creationId xmlns:a16="http://schemas.microsoft.com/office/drawing/2014/main" id="{F4C0E60D-A192-4645-8CFE-15CFE1660DF7}"/>
              </a:ext>
            </a:extLst>
          </p:cNvPr>
          <p:cNvSpPr txBox="1">
            <a:spLocks/>
          </p:cNvSpPr>
          <p:nvPr/>
        </p:nvSpPr>
        <p:spPr>
          <a:xfrm>
            <a:off x="1349845" y="5866556"/>
            <a:ext cx="10144094" cy="684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 (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city_id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int not null,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date not null,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peaktemp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int,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unitsales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int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measurement_y2020m01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CHECK (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&gt;= ‘2020-01-01’ AND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‘2020-02-01’)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INHERITS (measurement)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measurement_y2020m02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CHECK (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&gt;= ‘2020-02-01’ AND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‘2020-03-01’)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INHERITS (measurement)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measurement_y2020m06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(CHECK (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&gt;= ‘2020-06-01’ AND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‘2020-07-01’)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INHERITS (measurement)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7" name="Google Shape;111;p20">
            <a:extLst>
              <a:ext uri="{FF2B5EF4-FFF2-40B4-BE49-F238E27FC236}">
                <a16:creationId xmlns:a16="http://schemas.microsoft.com/office/drawing/2014/main" id="{5E7AD39C-F4C4-C642-84C0-470AE553A0B6}"/>
              </a:ext>
            </a:extLst>
          </p:cNvPr>
          <p:cNvSpPr txBox="1">
            <a:spLocks/>
          </p:cNvSpPr>
          <p:nvPr/>
        </p:nvSpPr>
        <p:spPr>
          <a:xfrm>
            <a:off x="12188825" y="5327380"/>
            <a:ext cx="9538372" cy="5601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TRIGGER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insert_measurement_trigger</a:t>
            </a:r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BEFORE INSERT ON measurement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EACH ROW EXECUTE PROCEDURE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measurement_insert_trigger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</a:p>
          <a:p>
            <a:endParaRPr lang="en-US" sz="2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OR REPLACE FUNCTION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measurement_insert_trigger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RETURNS TRIGGER AS $$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BEGIN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NEW.logdate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&gt;= DATE '2020-01-01' AND</a:t>
            </a:r>
          </a:p>
          <a:p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NEW.logdate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DATE '2020-02-01' ) THEN</a:t>
            </a:r>
          </a:p>
          <a:p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INSERT INTO measurement_y2020m01 VALUES (NEW.*);</a:t>
            </a:r>
          </a:p>
          <a:p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ELSIF (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NEW.logdate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&gt;= DATE '2020-02-01' AND</a:t>
            </a:r>
          </a:p>
          <a:p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NEW.logdate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DATE '2020-03-01' ) THEN</a:t>
            </a:r>
          </a:p>
          <a:p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INSERT INTO measurement_y2020m02 VALUES (NEW.*);</a:t>
            </a:r>
          </a:p>
          <a:p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</a:p>
          <a:p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ELSIF (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NEW.logdate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&gt;= DATE '2020-06-01' AND</a:t>
            </a:r>
          </a:p>
          <a:p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US" sz="20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NEW.logdate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DATE '2020-07-01' ) THEN</a:t>
            </a:r>
          </a:p>
          <a:p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INSERT INTO measurement_y2020m06 VALUES (NEW.*);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ELSE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RAISE EXCEPTION 'Date out of range.  Fix the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measurement_insert_trigger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function!';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END IF;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NULL;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END;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$$</a:t>
            </a:r>
          </a:p>
          <a:p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LANGUAGE </a:t>
            </a:r>
            <a:r>
              <a:rPr lang="en-US" sz="2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plpgsql</a:t>
            </a:r>
            <a:r>
              <a:rPr lang="en-US" sz="2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7431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974101" y="553299"/>
            <a:ext cx="18228299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Partitioning in Postgres </a:t>
            </a:r>
            <a:r>
              <a:rPr lang="en-US" altLang="zh-CN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(Postgres</a:t>
            </a:r>
            <a:r>
              <a:rPr lang="zh-CN" altLang="en-US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中的分区</a:t>
            </a:r>
            <a:r>
              <a:rPr lang="en-US" altLang="zh-CN" sz="7200" b="1" dirty="0">
                <a:solidFill>
                  <a:schemeClr val="lt2"/>
                </a:solidFill>
                <a:latin typeface="Signika"/>
                <a:ea typeface="Signika"/>
                <a:cs typeface="Signika"/>
                <a:sym typeface="Signika"/>
              </a:rPr>
              <a:t>)</a:t>
            </a:r>
            <a:endParaRPr sz="7200" b="1" dirty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216716" y="11702401"/>
            <a:ext cx="54849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7608873" y="12712700"/>
            <a:ext cx="59127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872266" y="3497152"/>
            <a:ext cx="19086900" cy="792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25" tIns="108700" rIns="217425" bIns="108700" anchor="t" anchorCtr="0">
            <a:noAutofit/>
          </a:bodyPr>
          <a:lstStyle/>
          <a:p>
            <a:pPr marL="457200" indent="-444500">
              <a:lnSpc>
                <a:spcPct val="115000"/>
              </a:lnSpc>
              <a:buClr>
                <a:schemeClr val="dk1"/>
              </a:buClr>
              <a:buSzPts val="3400"/>
              <a:buFont typeface="Signika Light"/>
              <a:buChar char="●"/>
            </a:pPr>
            <a:r>
              <a:rPr lang="en-US" sz="4000" dirty="0">
                <a:solidFill>
                  <a:schemeClr val="dk1"/>
                </a:solidFill>
                <a:latin typeface="Signika Light"/>
              </a:rPr>
              <a:t>In v10, a new dedicated partitioning syntax was introduced, which led to further work to make partitioning a more natively integrated feature.</a:t>
            </a:r>
            <a:br>
              <a:rPr lang="en-US" sz="4000" dirty="0">
                <a:solidFill>
                  <a:schemeClr val="dk1"/>
                </a:solidFill>
                <a:latin typeface="Signika Light"/>
              </a:rPr>
            </a:b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在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v10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中，引入了新的专用分区语法，这进一步使分区成为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PG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ignika Light"/>
              </a:rPr>
              <a:t>的原生功能。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ignik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6853521"/>
      </p:ext>
    </p:extLst>
  </p:cSld>
  <p:clrMapOvr>
    <a:masterClrMapping/>
  </p:clrMapOvr>
</p:sld>
</file>

<file path=ppt/theme/theme1.xml><?xml version="1.0" encoding="utf-8"?>
<a:theme xmlns:a="http://schemas.openxmlformats.org/drawingml/2006/main" name="EDB Rebrand">
  <a:themeElements>
    <a:clrScheme name="Custom 19 1">
      <a:dk1>
        <a:srgbClr val="121646"/>
      </a:dk1>
      <a:lt1>
        <a:srgbClr val="FFFFFF"/>
      </a:lt1>
      <a:dk2>
        <a:srgbClr val="FE3E00"/>
      </a:dk2>
      <a:lt2>
        <a:srgbClr val="FEFFFE"/>
      </a:lt2>
      <a:accent1>
        <a:srgbClr val="121646"/>
      </a:accent1>
      <a:accent2>
        <a:srgbClr val="E4EDF3"/>
      </a:accent2>
      <a:accent3>
        <a:srgbClr val="FF9A00"/>
      </a:accent3>
      <a:accent4>
        <a:srgbClr val="FFEFD8"/>
      </a:accent4>
      <a:accent5>
        <a:srgbClr val="C19758"/>
      </a:accent5>
      <a:accent6>
        <a:srgbClr val="313231"/>
      </a:accent6>
      <a:hlink>
        <a:srgbClr val="21ABC1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8861</TotalTime>
  <Words>7001</Words>
  <Application>Microsoft Office PowerPoint</Application>
  <PresentationFormat>Custom</PresentationFormat>
  <Paragraphs>716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Signika Light</vt:lpstr>
      <vt:lpstr>Courier New</vt:lpstr>
      <vt:lpstr>Signika</vt:lpstr>
      <vt:lpstr>Arial</vt:lpstr>
      <vt:lpstr>Lato</vt:lpstr>
      <vt:lpstr>EDB Rebrand</vt:lpstr>
      <vt:lpstr>Amit Langote (EDB) 阿米特·兰格特 (EDB)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Z</dc:creator>
  <cp:lastModifiedBy>Grant Z</cp:lastModifiedBy>
  <cp:revision>120</cp:revision>
  <dcterms:modified xsi:type="dcterms:W3CDTF">2020-06-24T19:15:00Z</dcterms:modified>
</cp:coreProperties>
</file>