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21"/>
  </p:notesMasterIdLst>
  <p:sldIdLst>
    <p:sldId id="407" r:id="rId3"/>
    <p:sldId id="715" r:id="rId4"/>
    <p:sldId id="497" r:id="rId5"/>
    <p:sldId id="714" r:id="rId6"/>
    <p:sldId id="717" r:id="rId7"/>
    <p:sldId id="718" r:id="rId8"/>
    <p:sldId id="719" r:id="rId9"/>
    <p:sldId id="720" r:id="rId10"/>
    <p:sldId id="721" r:id="rId11"/>
    <p:sldId id="722" r:id="rId12"/>
    <p:sldId id="723" r:id="rId13"/>
    <p:sldId id="725" r:id="rId14"/>
    <p:sldId id="724" r:id="rId15"/>
    <p:sldId id="726" r:id="rId16"/>
    <p:sldId id="727" r:id="rId17"/>
    <p:sldId id="728" r:id="rId18"/>
    <p:sldId id="729" r:id="rId19"/>
    <p:sldId id="591" r:id="rId20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2F2F2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9"/>
    <p:restoredTop sz="89801" autoAdjust="0"/>
  </p:normalViewPr>
  <p:slideViewPr>
    <p:cSldViewPr showGuides="1">
      <p:cViewPr varScale="1">
        <p:scale>
          <a:sx n="84" d="100"/>
          <a:sy n="84" d="100"/>
        </p:scale>
        <p:origin x="-462" y="-84"/>
      </p:cViewPr>
      <p:guideLst>
        <p:guide orient="horz" pos="1865"/>
        <p:guide pos="2880"/>
      </p:guideLst>
    </p:cSldViewPr>
  </p:slideViewPr>
  <p:outlineViewPr>
    <p:cViewPr>
      <p:scale>
        <a:sx n="33" d="100"/>
        <a:sy n="33" d="100"/>
      </p:scale>
      <p:origin x="0" y="-38532"/>
    </p:cViewPr>
  </p:outlin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147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ísľïdé"/>
          <p:cNvSpPr txBox="1"/>
          <p:nvPr userDrawn="1"/>
        </p:nvSpPr>
        <p:spPr>
          <a:xfrm>
            <a:off x="3347999" y="1131749"/>
            <a:ext cx="5643032" cy="2736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12000" strike="noStrike" spc="600" noProof="1"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lang="zh-CN" altLang="en-US" strike="noStrike" noProof="1"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大会PPT背景模板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3" y="17145"/>
            <a:ext cx="9129712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大会PPT背景模板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525" y="-22225"/>
            <a:ext cx="9151938" cy="518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35000" y="206375"/>
            <a:ext cx="8051800" cy="8572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</p:nvPr>
        </p:nvSpPr>
        <p:spPr>
          <a:xfrm>
            <a:off x="635000" y="1076325"/>
            <a:ext cx="8052435" cy="3518535"/>
          </a:xfrm>
        </p:spPr>
        <p:txBody>
          <a:bodyPr/>
          <a:lstStyle>
            <a:lvl1pPr marL="0" indent="0">
              <a:buFont typeface="Wingdings" panose="05000000000000000000" charset="0"/>
              <a:buChar char="n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 typeface="Wingdings" panose="05000000000000000000" charset="0"/>
              <a:buChar char="n"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/>
          </a:p>
          <a:p>
            <a:pPr lvl="1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 descr="大会PPT背景模板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8" y="-31750"/>
            <a:ext cx="9140825" cy="517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147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ísľïdé"/>
          <p:cNvSpPr txBox="1"/>
          <p:nvPr userDrawn="1"/>
        </p:nvSpPr>
        <p:spPr>
          <a:xfrm>
            <a:off x="3347999" y="1131749"/>
            <a:ext cx="5643032" cy="2736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12000" strike="noStrike" spc="600" noProof="1"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lang="zh-CN" altLang="en-US" strike="noStrike" noProof="1"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大会PPT背景模板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3" y="-1905"/>
            <a:ext cx="9129712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pic>
        <p:nvPicPr>
          <p:cNvPr id="2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1255" y="307340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大会PPT背景模板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525" y="-22225"/>
            <a:ext cx="9151938" cy="518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35000" y="206375"/>
            <a:ext cx="8051800" cy="8572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</p:nvPr>
        </p:nvSpPr>
        <p:spPr>
          <a:xfrm>
            <a:off x="635000" y="1076325"/>
            <a:ext cx="8052435" cy="3518535"/>
          </a:xfrm>
        </p:spPr>
        <p:txBody>
          <a:bodyPr/>
          <a:lstStyle>
            <a:lvl1pPr marL="0" indent="0">
              <a:buFont typeface="Wingdings" panose="05000000000000000000" charset="0"/>
              <a:buChar char="n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 typeface="Wingdings" panose="05000000000000000000" charset="0"/>
              <a:buChar char="n"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/>
          </a:p>
          <a:p>
            <a:pPr lvl="1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 descr="大会PPT背景模板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8" y="-31750"/>
            <a:ext cx="9140825" cy="517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1255" y="307340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2020/3/7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go.ca/2019/08/08/horizontal-scalability-with-sharding-in-postgresql-where-it-is-going-part-1-of-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î$ľiďê"/>
          <p:cNvSpPr txBox="1"/>
          <p:nvPr/>
        </p:nvSpPr>
        <p:spPr>
          <a:xfrm>
            <a:off x="4859996" y="3598863"/>
            <a:ext cx="3801405" cy="3413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zh-CN" altLang="en-US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李传成</a:t>
            </a:r>
            <a:r>
              <a:rPr lang="en-US" altLang="zh-CN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(Movead.Li)</a:t>
            </a:r>
          </a:p>
        </p:txBody>
      </p:sp>
      <p:sp>
        <p:nvSpPr>
          <p:cNvPr id="16" name="ïṣḷíde"/>
          <p:cNvSpPr txBox="1"/>
          <p:nvPr/>
        </p:nvSpPr>
        <p:spPr>
          <a:xfrm>
            <a:off x="5580063" y="3876675"/>
            <a:ext cx="3049588" cy="350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en-US" altLang="zh-CN" sz="1400" strike="noStrike" spc="300" noProof="1">
                <a:solidFill>
                  <a:srgbClr val="0BFAFF"/>
                </a:solidFill>
                <a:latin typeface="+mn-lt"/>
                <a:ea typeface="+mn-ea"/>
                <a:cs typeface="+mn-cs"/>
              </a:rPr>
              <a:t>lchch1990@sina.cn</a:t>
            </a:r>
            <a:endParaRPr lang="en-US" altLang="zh-CN" sz="1400" strike="noStrike" spc="300" noProof="1">
              <a:solidFill>
                <a:srgbClr val="0BFA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0470" y="1741805"/>
            <a:ext cx="6999288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3200" b="1" spc="300" noProof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探秘</a:t>
            </a:r>
            <a:r>
              <a:rPr lang="en-US" altLang="zh-CN" sz="3200" b="1" spc="300" noProof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PostgreSQL</a:t>
            </a:r>
            <a:r>
              <a:rPr lang="zh-CN" altLang="en-US" sz="3200" b="1" spc="300" noProof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国际社区</a:t>
            </a:r>
            <a:endParaRPr lang="zh-CN" altLang="en-US" sz="3200" b="1" spc="3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为社区做贡献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52" y="1707762"/>
            <a:ext cx="4162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580" y="1635763"/>
            <a:ext cx="2228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580" y="1635763"/>
            <a:ext cx="2209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535" y="1563764"/>
            <a:ext cx="2257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053" y="1059771"/>
            <a:ext cx="42479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chemeClr val="bg1"/>
                </a:solidFill>
              </a:rPr>
              <a:t>postgres</a:t>
            </a:r>
            <a:r>
              <a:rPr lang="en-US" altLang="zh-CN" sz="1200" dirty="0" smtClean="0">
                <a:solidFill>
                  <a:schemeClr val="bg1"/>
                </a:solidFill>
              </a:rPr>
              <a:t>=# \h create foreign table 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Command:     CREATE FOREIGN TABLE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Description: define a new foreign table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Syntax: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......</a:t>
            </a:r>
            <a:br>
              <a:rPr lang="en-US" altLang="zh-CN" sz="1200" dirty="0" smtClean="0">
                <a:solidFill>
                  <a:schemeClr val="bg1"/>
                </a:solidFill>
              </a:rPr>
            </a:b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CREATE FOREIGN TABLE [ IF NOT EXISTS ]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table_name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 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 PARTITION OF </a:t>
            </a:r>
            <a:r>
              <a:rPr lang="en-US" altLang="zh-CN" sz="1200" b="1" dirty="0" err="1" smtClean="0">
                <a:solidFill>
                  <a:srgbClr val="FF0000"/>
                </a:solidFill>
              </a:rPr>
              <a:t>parent_table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 </a:t>
            </a:r>
            <a:r>
              <a:rPr lang="en-US" altLang="zh-CN" sz="1200" dirty="0" smtClean="0">
                <a:solidFill>
                  <a:schemeClr val="bg1"/>
                </a:solidFill>
              </a:rPr>
              <a:t>[ (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  {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column_name</a:t>
            </a:r>
            <a:r>
              <a:rPr lang="en-US" altLang="zh-CN" sz="1200" dirty="0" smtClean="0">
                <a:solidFill>
                  <a:schemeClr val="bg1"/>
                </a:solidFill>
              </a:rPr>
              <a:t> [ WITH OPTIONS ] [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column_constraint</a:t>
            </a:r>
            <a:r>
              <a:rPr lang="en-US" altLang="zh-CN" sz="1200" dirty="0" smtClean="0">
                <a:solidFill>
                  <a:schemeClr val="bg1"/>
                </a:solidFill>
              </a:rPr>
              <a:t> [ ... ] ]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    |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table_constraint</a:t>
            </a:r>
            <a:r>
              <a:rPr lang="en-US" altLang="zh-CN" sz="1200" dirty="0" smtClean="0">
                <a:solidFill>
                  <a:schemeClr val="bg1"/>
                </a:solidFill>
              </a:rPr>
              <a:t> }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    [, ... ]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) ]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partition_bound_spec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  SERVER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server_name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OPTIONS ( option 'value' [, ... ] ) ]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/>
            </a:r>
            <a:br>
              <a:rPr lang="en-US" altLang="zh-CN" sz="1200" dirty="0" smtClean="0">
                <a:solidFill>
                  <a:schemeClr val="bg1"/>
                </a:solidFill>
              </a:rPr>
            </a:b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where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column_constraint</a:t>
            </a:r>
            <a:r>
              <a:rPr lang="en-US" altLang="zh-CN" sz="1200" dirty="0" smtClean="0">
                <a:solidFill>
                  <a:schemeClr val="bg1"/>
                </a:solidFill>
              </a:rPr>
              <a:t> is: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......</a:t>
            </a:r>
          </a:p>
          <a:p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001" y="1131770"/>
            <a:ext cx="4457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53" y="1347767"/>
            <a:ext cx="30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hlinkClick r:id="rId3"/>
              </a:rPr>
              <a:t>PostgreSQL</a:t>
            </a:r>
            <a:r>
              <a:rPr lang="zh-CN" altLang="en-US" dirty="0" smtClean="0">
                <a:solidFill>
                  <a:srgbClr val="FF0000"/>
                </a:solidFill>
                <a:hlinkClick r:id="rId3"/>
              </a:rPr>
              <a:t>分布式实现讨论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036" y="1923759"/>
            <a:ext cx="4486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61" y="1059771"/>
            <a:ext cx="58102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1995758"/>
            <a:ext cx="37814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6" y="2355753"/>
            <a:ext cx="323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44" y="1203769"/>
            <a:ext cx="5848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043" y="3003744"/>
            <a:ext cx="4391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分布式基础之全局快照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8" y="1923759"/>
            <a:ext cx="6629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附录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050" y="1419766"/>
            <a:ext cx="75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PG</a:t>
            </a:r>
            <a:r>
              <a:rPr lang="zh-CN" altLang="en-US" dirty="0" smtClean="0">
                <a:solidFill>
                  <a:schemeClr val="bg1"/>
                </a:solidFill>
              </a:rPr>
              <a:t>团队：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://www.postgresql.org/about/policies/funds-group/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050" y="1779761"/>
            <a:ext cx="75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PG</a:t>
            </a:r>
            <a:r>
              <a:rPr lang="zh-CN" altLang="en-US" dirty="0" smtClean="0">
                <a:solidFill>
                  <a:schemeClr val="bg1"/>
                </a:solidFill>
              </a:rPr>
              <a:t>新闻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://www.postgresql.org/about/newsarchive/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50" y="2139756"/>
            <a:ext cx="75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PG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Planet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https://planet.postgresql.org/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050" y="2499751"/>
            <a:ext cx="75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HG Blog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 https://www.highgo.ca/blog/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2050" y="2931745"/>
            <a:ext cx="438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提交池：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://commitfest.postgresql.org/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2050" y="3363739"/>
            <a:ext cx="428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邮件列表</a:t>
            </a:r>
            <a:r>
              <a:rPr lang="en-US" altLang="zh-CN" dirty="0" smtClean="0">
                <a:solidFill>
                  <a:schemeClr val="bg1"/>
                </a:solidFill>
              </a:rPr>
              <a:t>: https</a:t>
            </a:r>
            <a:r>
              <a:rPr lang="en-US" altLang="zh-CN" dirty="0" smtClean="0">
                <a:solidFill>
                  <a:schemeClr val="bg1"/>
                </a:solidFill>
              </a:rPr>
              <a:t>://www.postgresql.org/list/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2050" y="3723734"/>
            <a:ext cx="460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代</a:t>
            </a:r>
            <a:r>
              <a:rPr lang="zh-CN" altLang="en-US" dirty="0" smtClean="0">
                <a:solidFill>
                  <a:schemeClr val="bg1"/>
                </a:solidFill>
              </a:rPr>
              <a:t>码：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://www.postgresql.org/download/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2050" y="4083729"/>
            <a:ext cx="507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Github</a:t>
            </a:r>
            <a:r>
              <a:rPr lang="zh-CN" altLang="en-US" dirty="0" smtClean="0">
                <a:solidFill>
                  <a:schemeClr val="bg1"/>
                </a:solidFill>
              </a:rPr>
              <a:t>仓库：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://github.com/postgres/postgres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2050" y="4443724"/>
            <a:ext cx="342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Wiki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https</a:t>
            </a:r>
            <a:r>
              <a:rPr lang="en-US" altLang="zh-CN" dirty="0" smtClean="0">
                <a:solidFill>
                  <a:schemeClr val="bg1"/>
                </a:solidFill>
              </a:rPr>
              <a:t>://wiki.postgresql.org/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$ľiďê"/>
          <p:cNvSpPr txBox="1"/>
          <p:nvPr/>
        </p:nvSpPr>
        <p:spPr>
          <a:xfrm>
            <a:off x="6043613" y="3598863"/>
            <a:ext cx="2617788" cy="3413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None/>
            </a:pPr>
            <a:r>
              <a:rPr lang="zh-CN" altLang="en-US" sz="1400" spc="600" noProof="1" smtClean="0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瀚高●李传成</a:t>
            </a:r>
            <a:endParaRPr lang="en-US" altLang="zh-CN" sz="1400" strike="noStrike" spc="600" noProof="1">
              <a:solidFill>
                <a:srgbClr val="0BFA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ṣḷíde"/>
          <p:cNvSpPr txBox="1"/>
          <p:nvPr/>
        </p:nvSpPr>
        <p:spPr>
          <a:xfrm>
            <a:off x="5580063" y="3876675"/>
            <a:ext cx="3049588" cy="350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en-US" altLang="zh-CN" sz="1400" spc="300" noProof="1" smtClean="0">
                <a:solidFill>
                  <a:srgbClr val="0BFAFF"/>
                </a:solidFill>
              </a:rPr>
              <a:t>lchch1990@sina.cn</a:t>
            </a:r>
            <a:endParaRPr lang="en-US" altLang="zh-CN" sz="1400" strike="noStrike" spc="300" noProof="1">
              <a:solidFill>
                <a:srgbClr val="0BFA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5B4CA61-5CDB-4CB2-ADB1-8BF041AD4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15" y="954118"/>
            <a:ext cx="2591964" cy="34559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0F73BAB-5BA6-43D8-8E44-2FD7E3DA18AF}"/>
              </a:ext>
            </a:extLst>
          </p:cNvPr>
          <p:cNvSpPr txBox="1"/>
          <p:nvPr/>
        </p:nvSpPr>
        <p:spPr>
          <a:xfrm>
            <a:off x="1044049" y="1347767"/>
            <a:ext cx="316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瀚高软件数据库内核工程师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826E436-7105-4C3A-B99F-4FA6AE982649}"/>
              </a:ext>
            </a:extLst>
          </p:cNvPr>
          <p:cNvSpPr txBox="1"/>
          <p:nvPr/>
        </p:nvSpPr>
        <p:spPr>
          <a:xfrm>
            <a:off x="1044049" y="1869499"/>
            <a:ext cx="316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en-US" altLang="zh-CN" dirty="0" err="1">
                <a:solidFill>
                  <a:schemeClr val="bg1"/>
                </a:solidFill>
              </a:rPr>
              <a:t>walminer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F2D7CF2-6849-4D1A-B2E5-8443D3F156E0}"/>
              </a:ext>
            </a:extLst>
          </p:cNvPr>
          <p:cNvSpPr txBox="1"/>
          <p:nvPr/>
        </p:nvSpPr>
        <p:spPr>
          <a:xfrm>
            <a:off x="1065092" y="2387084"/>
            <a:ext cx="316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en-US" altLang="zh-CN" dirty="0" err="1">
                <a:solidFill>
                  <a:schemeClr val="bg1"/>
                </a:solidFill>
              </a:rPr>
              <a:t>pg_lightool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ïṣḷíde">
            <a:extLst>
              <a:ext uri="{FF2B5EF4-FFF2-40B4-BE49-F238E27FC236}">
                <a16:creationId xmlns="" xmlns:a16="http://schemas.microsoft.com/office/drawing/2014/main" id="{6E04E5EE-71FA-44B2-A1D0-4DA279F5AAF8}"/>
              </a:ext>
            </a:extLst>
          </p:cNvPr>
          <p:cNvSpPr txBox="1"/>
          <p:nvPr/>
        </p:nvSpPr>
        <p:spPr>
          <a:xfrm>
            <a:off x="1044049" y="3725802"/>
            <a:ext cx="2887307" cy="350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altLang="zh-CN" sz="1400" strike="noStrike" spc="300" noProof="1">
                <a:solidFill>
                  <a:srgbClr val="0BFAFF"/>
                </a:solidFill>
                <a:latin typeface="+mn-lt"/>
                <a:ea typeface="+mn-ea"/>
                <a:cs typeface="+mn-cs"/>
              </a:rPr>
              <a:t>lchch1990@sina.cn</a:t>
            </a:r>
            <a:endParaRPr lang="en-US" altLang="zh-CN" sz="1400" strike="noStrike" spc="300" noProof="1">
              <a:solidFill>
                <a:srgbClr val="0BFA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74B9D07-2C81-4D53-8B81-4DA1D165A38D}"/>
              </a:ext>
            </a:extLst>
          </p:cNvPr>
          <p:cNvSpPr txBox="1"/>
          <p:nvPr/>
        </p:nvSpPr>
        <p:spPr>
          <a:xfrm>
            <a:off x="1044049" y="2904306"/>
            <a:ext cx="316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- </a:t>
            </a:r>
            <a:r>
              <a:rPr lang="zh-CN" altLang="en-US" dirty="0">
                <a:solidFill>
                  <a:schemeClr val="bg1"/>
                </a:solidFill>
              </a:rPr>
              <a:t>国际社区开发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3508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目录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032" y="1635763"/>
            <a:ext cx="4152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国际社区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638" y="1371600"/>
            <a:ext cx="3514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2" y="401638"/>
            <a:ext cx="5596713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37" y="987772"/>
            <a:ext cx="6648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2" y="401638"/>
            <a:ext cx="5740711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039" y="1275768"/>
            <a:ext cx="3695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2" y="401638"/>
            <a:ext cx="5884709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37" y="1779761"/>
            <a:ext cx="4619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2" y="401638"/>
            <a:ext cx="5164719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032" y="987772"/>
            <a:ext cx="45053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2" y="401638"/>
            <a:ext cx="5020721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了解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PostgreSQL</a:t>
            </a: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国际社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50" y="843774"/>
            <a:ext cx="72771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258</Words>
  <Application>Microsoft Office PowerPoint</Application>
  <PresentationFormat>全屏显示(16:9)</PresentationFormat>
  <Paragraphs>52</Paragraphs>
  <Slides>18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jenny</dc:creator>
  <cp:lastModifiedBy>Administrator</cp:lastModifiedBy>
  <cp:revision>1288</cp:revision>
  <dcterms:created xsi:type="dcterms:W3CDTF">2018-11-13T03:37:00Z</dcterms:created>
  <dcterms:modified xsi:type="dcterms:W3CDTF">2020-03-07T04:45:20Z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