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notesMasterIdLst>
    <p:notesMasterId r:id="rId19"/>
  </p:notesMasterIdLst>
  <p:sldIdLst>
    <p:sldId id="407" r:id="rId3"/>
    <p:sldId id="497" r:id="rId4"/>
    <p:sldId id="557" r:id="rId5"/>
    <p:sldId id="712" r:id="rId6"/>
    <p:sldId id="714" r:id="rId7"/>
    <p:sldId id="725" r:id="rId8"/>
    <p:sldId id="718" r:id="rId9"/>
    <p:sldId id="717" r:id="rId10"/>
    <p:sldId id="720" r:id="rId11"/>
    <p:sldId id="721" r:id="rId12"/>
    <p:sldId id="724" r:id="rId13"/>
    <p:sldId id="715" r:id="rId14"/>
    <p:sldId id="719" r:id="rId15"/>
    <p:sldId id="722" r:id="rId16"/>
    <p:sldId id="713" r:id="rId17"/>
    <p:sldId id="591" r:id="rId18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CEE2"/>
    <a:srgbClr val="FFFFFF"/>
    <a:srgbClr val="F2F2F2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39"/>
    <p:restoredTop sz="94654"/>
  </p:normalViewPr>
  <p:slideViewPr>
    <p:cSldViewPr showGuides="1">
      <p:cViewPr varScale="1">
        <p:scale>
          <a:sx n="89" d="100"/>
          <a:sy n="89" d="100"/>
        </p:scale>
        <p:origin x="684" y="56"/>
      </p:cViewPr>
      <p:guideLst>
        <p:guide orient="horz" pos="1865"/>
        <p:guide pos="2880"/>
      </p:guideLst>
    </p:cSldViewPr>
  </p:slideViewPr>
  <p:outlineViewPr>
    <p:cViewPr>
      <p:scale>
        <a:sx n="33" d="100"/>
        <a:sy n="33" d="100"/>
      </p:scale>
      <p:origin x="0" y="-38532"/>
    </p:cViewPr>
  </p:outlineViewPr>
  <p:notesTextViewPr>
    <p:cViewPr>
      <p:scale>
        <a:sx n="100" d="100"/>
        <a:sy n="100" d="100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2A48B96-639E-45A3-A0BA-2464DFDB1FA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2020/3/3</a:t>
            </a:fld>
            <a:endParaRPr lang="zh-CN" altLang="en-US" strike="noStrike" noProof="1"/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A6837353-30EB-4A48-80EB-173D804AEFBD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 indent="0"/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configure是一个可执行的脚本文件，命令./configure –help可以输出详细的选项列表</a:t>
            </a:r>
          </a:p>
          <a:p>
            <a:pPr lvl="0" indent="0"/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 indent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8033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 indent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7924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 indent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4675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 indent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4809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 indent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002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9297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 indent="0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 indent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201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 indent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7190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 indent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0650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 indent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4449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 indent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6138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 indent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4607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solidFill>
          <a:srgbClr val="17375E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îśľíďè"/>
          <p:cNvSpPr/>
          <p:nvPr userDrawn="1"/>
        </p:nvSpPr>
        <p:spPr>
          <a:xfrm>
            <a:off x="-63500" y="-49212"/>
            <a:ext cx="9251950" cy="5203825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2051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2413" y="287338"/>
            <a:ext cx="2087562" cy="55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2020/3/3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rgbClr val="17375E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îśľíďè"/>
          <p:cNvSpPr/>
          <p:nvPr userDrawn="1"/>
        </p:nvSpPr>
        <p:spPr>
          <a:xfrm>
            <a:off x="-63500" y="-49212"/>
            <a:ext cx="9251950" cy="5203825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6147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2413" y="287338"/>
            <a:ext cx="2087562" cy="55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ísľïdé"/>
          <p:cNvSpPr txBox="1"/>
          <p:nvPr userDrawn="1"/>
        </p:nvSpPr>
        <p:spPr>
          <a:xfrm>
            <a:off x="3347999" y="1131749"/>
            <a:ext cx="5643032" cy="27362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/>
            <a:r>
              <a:rPr lang="en-US" altLang="zh-CN" sz="12000" strike="noStrike" spc="600" noProof="1">
                <a:gradFill>
                  <a:gsLst>
                    <a:gs pos="3000">
                      <a:schemeClr val="bg1"/>
                    </a:gs>
                    <a:gs pos="88000">
                      <a:schemeClr val="bg1">
                        <a:alpha val="0"/>
                      </a:schemeClr>
                    </a:gs>
                  </a:gsLst>
                  <a:lin ang="8100000" scaled="0"/>
                </a:gradFill>
                <a:latin typeface="Impact" panose="020B0806030902050204" pitchFamily="34" charset="0"/>
                <a:ea typeface="+mj-ea"/>
                <a:cs typeface="+mj-cs"/>
              </a:rPr>
              <a:t>THANKS</a:t>
            </a:r>
            <a:endParaRPr lang="zh-CN" altLang="en-US" strike="noStrike" noProof="1">
              <a:gradFill>
                <a:gsLst>
                  <a:gs pos="3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8100000" scaled="0"/>
              </a:gra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2020/3/3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gradFill rotWithShape="0">
          <a:gsLst>
            <a:gs pos="0">
              <a:srgbClr val="012D86"/>
            </a:gs>
            <a:gs pos="100000">
              <a:srgbClr val="0E2557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 descr="大会PPT背景模板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3" y="17145"/>
            <a:ext cx="9129712" cy="5146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2020/3/3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8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1255" y="360045"/>
            <a:ext cx="1430655" cy="38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17375E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 descr="大会PPT背景模板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525" y="-22225"/>
            <a:ext cx="9151938" cy="5180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635000" y="206375"/>
            <a:ext cx="8051800" cy="85725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half" idx="2"/>
          </p:nvPr>
        </p:nvSpPr>
        <p:spPr>
          <a:xfrm>
            <a:off x="635000" y="1076325"/>
            <a:ext cx="8052435" cy="3518535"/>
          </a:xfrm>
        </p:spPr>
        <p:txBody>
          <a:bodyPr/>
          <a:lstStyle>
            <a:lvl1pPr marL="0" indent="0">
              <a:buFont typeface="Wingdings" panose="05000000000000000000" charset="0"/>
              <a:buChar char="n"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Font typeface="Wingdings" panose="05000000000000000000" charset="0"/>
              <a:buChar char="n"/>
              <a:defRPr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单击此处编辑母版文本样式</a:t>
            </a:r>
            <a:endParaRPr lang="zh-CN" altLang="en-US" strike="noStrike" noProof="1"/>
          </a:p>
          <a:p>
            <a:pPr lvl="1" fontAlgn="auto"/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2020/3/3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6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1255" y="360045"/>
            <a:ext cx="1430655" cy="38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17375E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 descr="大会PPT背景模板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8" y="-31750"/>
            <a:ext cx="9140825" cy="5170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2020/3/3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2051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1255" y="360045"/>
            <a:ext cx="1430655" cy="38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rgbClr val="17375E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îśľíďè"/>
          <p:cNvSpPr/>
          <p:nvPr userDrawn="1"/>
        </p:nvSpPr>
        <p:spPr>
          <a:xfrm>
            <a:off x="-63500" y="-49212"/>
            <a:ext cx="9251950" cy="5203825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6147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2413" y="287338"/>
            <a:ext cx="2087562" cy="55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ísľïdé"/>
          <p:cNvSpPr txBox="1"/>
          <p:nvPr userDrawn="1"/>
        </p:nvSpPr>
        <p:spPr>
          <a:xfrm>
            <a:off x="3347999" y="1131749"/>
            <a:ext cx="5643032" cy="27362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/>
            <a:r>
              <a:rPr lang="en-US" altLang="zh-CN" sz="12000" strike="noStrike" spc="600" noProof="1">
                <a:gradFill>
                  <a:gsLst>
                    <a:gs pos="3000">
                      <a:schemeClr val="bg1"/>
                    </a:gs>
                    <a:gs pos="88000">
                      <a:schemeClr val="bg1">
                        <a:alpha val="0"/>
                      </a:schemeClr>
                    </a:gs>
                  </a:gsLst>
                  <a:lin ang="8100000" scaled="0"/>
                </a:gradFill>
                <a:latin typeface="Impact" panose="020B0806030902050204" pitchFamily="34" charset="0"/>
                <a:ea typeface="+mj-ea"/>
                <a:cs typeface="+mj-cs"/>
              </a:rPr>
              <a:t>THANKS</a:t>
            </a:r>
            <a:endParaRPr lang="zh-CN" altLang="en-US" strike="noStrike" noProof="1">
              <a:gradFill>
                <a:gsLst>
                  <a:gs pos="3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8100000" scaled="0"/>
              </a:gra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2020/3/3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solidFill>
          <a:srgbClr val="17375E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îśľíďè"/>
          <p:cNvSpPr/>
          <p:nvPr userDrawn="1"/>
        </p:nvSpPr>
        <p:spPr>
          <a:xfrm>
            <a:off x="-63500" y="-49212"/>
            <a:ext cx="9251950" cy="5203825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2051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2413" y="287338"/>
            <a:ext cx="2087562" cy="55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2020/3/3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gradFill rotWithShape="0">
          <a:gsLst>
            <a:gs pos="0">
              <a:srgbClr val="012D86"/>
            </a:gs>
            <a:gs pos="100000">
              <a:srgbClr val="0E2557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 descr="大会PPT背景模板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3" y="-1905"/>
            <a:ext cx="9129712" cy="5146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2020/3/3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2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1255" y="307340"/>
            <a:ext cx="1430655" cy="38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17375E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 descr="大会PPT背景模板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525" y="-22225"/>
            <a:ext cx="9151938" cy="5180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635000" y="206375"/>
            <a:ext cx="8051800" cy="85725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half" idx="2"/>
          </p:nvPr>
        </p:nvSpPr>
        <p:spPr>
          <a:xfrm>
            <a:off x="635000" y="1076325"/>
            <a:ext cx="8052435" cy="3518535"/>
          </a:xfrm>
        </p:spPr>
        <p:txBody>
          <a:bodyPr/>
          <a:lstStyle>
            <a:lvl1pPr marL="0" indent="0">
              <a:buFont typeface="Wingdings" panose="05000000000000000000" charset="0"/>
              <a:buChar char="n"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Font typeface="Wingdings" panose="05000000000000000000" charset="0"/>
              <a:buChar char="n"/>
              <a:defRPr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单击此处编辑母版文本样式</a:t>
            </a:r>
            <a:endParaRPr lang="zh-CN" altLang="en-US" strike="noStrike" noProof="1"/>
          </a:p>
          <a:p>
            <a:pPr lvl="1" fontAlgn="auto"/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2020/3/3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17375E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 descr="大会PPT背景模板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8" y="-31750"/>
            <a:ext cx="9140825" cy="5170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2020/3/3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2051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1255" y="307340"/>
            <a:ext cx="1430655" cy="38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2020/3/3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>
    <p:wip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530820CF-B880-4189-942D-D702A7CBA730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2020/3/3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0C913308-F349-4B6D-A68A-DD1791B4A57B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ransition>
    <p:wip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î$ľiďê"/>
          <p:cNvSpPr txBox="1"/>
          <p:nvPr/>
        </p:nvSpPr>
        <p:spPr>
          <a:xfrm>
            <a:off x="6043613" y="3598863"/>
            <a:ext cx="2617788" cy="3413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buFont typeface="Arial" panose="020B0604020202020204" pitchFamily="34" charset="0"/>
              <a:buNone/>
            </a:pPr>
            <a:r>
              <a:rPr lang="zh-CN" sz="1400" strike="noStrike" spc="600" noProof="1">
                <a:solidFill>
                  <a:srgbClr val="0BFA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金风科技</a:t>
            </a:r>
            <a:r>
              <a:rPr lang="zh-CN" altLang="en-US" sz="1400" strike="noStrike" spc="600" noProof="1">
                <a:solidFill>
                  <a:srgbClr val="0BFA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sz="1400" spc="600" noProof="1">
                <a:solidFill>
                  <a:srgbClr val="0BFA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马晓亮</a:t>
            </a:r>
            <a:endParaRPr lang="en-US" altLang="zh-CN" sz="1400" strike="noStrike" spc="600" noProof="1">
              <a:solidFill>
                <a:srgbClr val="0BFA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ïṣḷíde"/>
          <p:cNvSpPr txBox="1"/>
          <p:nvPr/>
        </p:nvSpPr>
        <p:spPr>
          <a:xfrm>
            <a:off x="5723984" y="3915203"/>
            <a:ext cx="3481659" cy="3508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buFont typeface="Arial" panose="020B0604020202020204" pitchFamily="34" charset="0"/>
              <a:buNone/>
            </a:pPr>
            <a:r>
              <a:rPr lang="en-US" altLang="zh-CN" sz="1400" strike="noStrike" spc="300" noProof="1">
                <a:solidFill>
                  <a:srgbClr val="0BFAFF"/>
                </a:solidFill>
                <a:latin typeface="+mn-lt"/>
                <a:ea typeface="+mn-ea"/>
                <a:cs typeface="+mn-cs"/>
              </a:rPr>
              <a:t>maxiaoliang@goldwind.com</a:t>
            </a:r>
            <a:r>
              <a:rPr lang="en-US" altLang="zh-CN" sz="1400" spc="300" noProof="1">
                <a:solidFill>
                  <a:srgbClr val="0BFAFF"/>
                </a:solidFill>
              </a:rPr>
              <a:t>.cn</a:t>
            </a:r>
            <a:endParaRPr lang="en-US" altLang="zh-CN" sz="1400" strike="noStrike" spc="300" noProof="1">
              <a:solidFill>
                <a:srgbClr val="0BFA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20470" y="1741805"/>
            <a:ext cx="6999288" cy="635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</a:pPr>
            <a:r>
              <a:rPr lang="en-US" altLang="zh-CN" sz="3200" b="1" spc="300" noProof="1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PostgreSQL</a:t>
            </a:r>
            <a:r>
              <a:rPr lang="zh-CN" altLang="en-US" sz="3200" b="1" spc="300" noProof="1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在金风科技的应用案例</a:t>
            </a:r>
            <a:endParaRPr lang="zh-CN" altLang="en-US" sz="3200" b="1" spc="300" noProof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2"/>
          <p:cNvSpPr/>
          <p:nvPr/>
        </p:nvSpPr>
        <p:spPr>
          <a:xfrm>
            <a:off x="612054" y="483778"/>
            <a:ext cx="2951960" cy="41633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b"/>
          <a:lstStyle/>
          <a:p>
            <a:pPr>
              <a:buClrTx/>
              <a:buSzTx/>
              <a:buFontTx/>
            </a:pPr>
            <a:r>
              <a:rPr lang="en-US" altLang="zh-CN" sz="2400" b="1" dirty="0">
                <a:solidFill>
                  <a:srgbClr val="0ECEE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PostgreSQL</a:t>
            </a:r>
            <a:r>
              <a:rPr lang="zh-CN" altLang="en-US" sz="2400" b="1" dirty="0">
                <a:solidFill>
                  <a:srgbClr val="0ECEE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分区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C359AA26-4F65-47EC-93E6-2DA71D8136AD}"/>
              </a:ext>
            </a:extLst>
          </p:cNvPr>
          <p:cNvCxnSpPr/>
          <p:nvPr/>
        </p:nvCxnSpPr>
        <p:spPr>
          <a:xfrm flipV="1">
            <a:off x="29359" y="864113"/>
            <a:ext cx="9144000" cy="719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AC83F321-6D7B-4466-A870-F658EB34E05D}"/>
              </a:ext>
            </a:extLst>
          </p:cNvPr>
          <p:cNvSpPr/>
          <p:nvPr/>
        </p:nvSpPr>
        <p:spPr>
          <a:xfrm>
            <a:off x="579081" y="1095781"/>
            <a:ext cx="7736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</a:rPr>
              <a:t>业务统计分析大部分是以</a:t>
            </a:r>
            <a:r>
              <a:rPr lang="en-US" altLang="zh-CN" dirty="0">
                <a:solidFill>
                  <a:schemeClr val="bg1"/>
                </a:solidFill>
              </a:rPr>
              <a:t>{</a:t>
            </a:r>
            <a:r>
              <a:rPr lang="zh-CN" altLang="en-US" dirty="0">
                <a:solidFill>
                  <a:srgbClr val="FF0000"/>
                </a:solidFill>
              </a:rPr>
              <a:t>风场</a:t>
            </a:r>
            <a:r>
              <a:rPr lang="en-US" altLang="zh-CN" dirty="0">
                <a:solidFill>
                  <a:srgbClr val="FF0000"/>
                </a:solidFill>
              </a:rPr>
              <a:t>+</a:t>
            </a:r>
            <a:r>
              <a:rPr lang="zh-CN" altLang="en-US" dirty="0">
                <a:solidFill>
                  <a:srgbClr val="FF0000"/>
                </a:solidFill>
              </a:rPr>
              <a:t>设备</a:t>
            </a:r>
            <a:r>
              <a:rPr lang="en-US" altLang="zh-CN" dirty="0">
                <a:solidFill>
                  <a:srgbClr val="FF0000"/>
                </a:solidFill>
              </a:rPr>
              <a:t>+</a:t>
            </a:r>
            <a:r>
              <a:rPr lang="zh-CN" altLang="en-US" dirty="0">
                <a:solidFill>
                  <a:srgbClr val="FF0000"/>
                </a:solidFill>
              </a:rPr>
              <a:t>时间</a:t>
            </a:r>
            <a:r>
              <a:rPr lang="en-US" altLang="zh-CN" dirty="0">
                <a:solidFill>
                  <a:schemeClr val="bg1"/>
                </a:solidFill>
              </a:rPr>
              <a:t>}</a:t>
            </a:r>
            <a:r>
              <a:rPr lang="zh-CN" altLang="en-US" dirty="0">
                <a:solidFill>
                  <a:schemeClr val="bg1"/>
                </a:solidFill>
              </a:rPr>
              <a:t>进行数据的过滤，进而来提取业务的侧点，其中风场</a:t>
            </a:r>
            <a:r>
              <a:rPr lang="en-US" altLang="zh-CN" dirty="0">
                <a:solidFill>
                  <a:schemeClr val="bg1"/>
                </a:solidFill>
              </a:rPr>
              <a:t>ID</a:t>
            </a:r>
            <a:r>
              <a:rPr lang="zh-CN" altLang="en-US" dirty="0">
                <a:solidFill>
                  <a:schemeClr val="bg1"/>
                </a:solidFill>
              </a:rPr>
              <a:t>和设备</a:t>
            </a:r>
            <a:r>
              <a:rPr lang="en-US" altLang="zh-CN" dirty="0">
                <a:solidFill>
                  <a:schemeClr val="bg1"/>
                </a:solidFill>
              </a:rPr>
              <a:t>ID </a:t>
            </a:r>
            <a:r>
              <a:rPr lang="zh-CN" altLang="en-US" dirty="0">
                <a:solidFill>
                  <a:schemeClr val="bg1"/>
                </a:solidFill>
              </a:rPr>
              <a:t>具备全球唯一</a:t>
            </a:r>
            <a:r>
              <a:rPr lang="en-US" altLang="zh-CN" dirty="0">
                <a:solidFill>
                  <a:schemeClr val="bg1"/>
                </a:solidFill>
              </a:rPr>
              <a:t>ID</a:t>
            </a:r>
            <a:r>
              <a:rPr lang="zh-CN" altLang="en-US" dirty="0">
                <a:solidFill>
                  <a:schemeClr val="bg1"/>
                </a:solidFill>
              </a:rPr>
              <a:t>，从业务的角度想按照风场或者设备进行分区，从维护的角度来说按照时间分区比较好，当然最理想的分区就是复合分区</a:t>
            </a:r>
            <a:r>
              <a:rPr lang="en-US" altLang="zh-CN" dirty="0" err="1">
                <a:solidFill>
                  <a:schemeClr val="bg1"/>
                </a:solidFill>
              </a:rPr>
              <a:t>list+range</a:t>
            </a:r>
            <a:r>
              <a:rPr lang="zh-CN" altLang="en-US" dirty="0">
                <a:solidFill>
                  <a:schemeClr val="bg1"/>
                </a:solidFill>
              </a:rPr>
              <a:t>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CAB17E8-2E78-46C1-894F-074FC49DF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50" y="2329936"/>
            <a:ext cx="4356324" cy="533427"/>
          </a:xfrm>
          <a:prstGeom prst="rect">
            <a:avLst/>
          </a:prstGeo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FAB178AC-CB8E-46D5-BDEB-E1A0CC90F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720208"/>
              </p:ext>
            </p:extLst>
          </p:nvPr>
        </p:nvGraphicFramePr>
        <p:xfrm>
          <a:off x="972050" y="3150149"/>
          <a:ext cx="7559895" cy="1795140"/>
        </p:xfrm>
        <a:graphic>
          <a:graphicData uri="http://schemas.openxmlformats.org/drawingml/2006/table">
            <a:tbl>
              <a:tblPr/>
              <a:tblGrid>
                <a:gridCol w="1423687">
                  <a:extLst>
                    <a:ext uri="{9D8B030D-6E8A-4147-A177-3AD203B41FA5}">
                      <a16:colId xmlns:a16="http://schemas.microsoft.com/office/drawing/2014/main" val="594617912"/>
                    </a:ext>
                  </a:extLst>
                </a:gridCol>
                <a:gridCol w="866582">
                  <a:extLst>
                    <a:ext uri="{9D8B030D-6E8A-4147-A177-3AD203B41FA5}">
                      <a16:colId xmlns:a16="http://schemas.microsoft.com/office/drawing/2014/main" val="3634025468"/>
                    </a:ext>
                  </a:extLst>
                </a:gridCol>
                <a:gridCol w="1094210">
                  <a:extLst>
                    <a:ext uri="{9D8B030D-6E8A-4147-A177-3AD203B41FA5}">
                      <a16:colId xmlns:a16="http://schemas.microsoft.com/office/drawing/2014/main" val="3333629397"/>
                    </a:ext>
                  </a:extLst>
                </a:gridCol>
                <a:gridCol w="1440236">
                  <a:extLst>
                    <a:ext uri="{9D8B030D-6E8A-4147-A177-3AD203B41FA5}">
                      <a16:colId xmlns:a16="http://schemas.microsoft.com/office/drawing/2014/main" val="1795235220"/>
                    </a:ext>
                  </a:extLst>
                </a:gridCol>
                <a:gridCol w="2735180">
                  <a:extLst>
                    <a:ext uri="{9D8B030D-6E8A-4147-A177-3AD203B41FA5}">
                      <a16:colId xmlns:a16="http://schemas.microsoft.com/office/drawing/2014/main" val="3905652263"/>
                    </a:ext>
                  </a:extLst>
                </a:gridCol>
              </a:tblGrid>
              <a:tr h="564842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b="1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分区方式</a:t>
                      </a:r>
                      <a:endParaRPr lang="zh-CN" sz="16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List</a:t>
                      </a:r>
                      <a:r>
                        <a:rPr lang="zh-CN" sz="1600" b="1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分区</a:t>
                      </a:r>
                      <a:endParaRPr lang="zh-CN" sz="16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b="1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复合分区</a:t>
                      </a:r>
                      <a:endParaRPr lang="zh-CN" sz="16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list</a:t>
                      </a:r>
                      <a:r>
                        <a:rPr lang="zh-CN" sz="1600" b="1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实现方式</a:t>
                      </a:r>
                      <a:endParaRPr lang="zh-CN" sz="16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b="1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复合实现方式</a:t>
                      </a:r>
                      <a:endParaRPr lang="zh-CN" sz="16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865010"/>
                  </a:ext>
                </a:extLst>
              </a:tr>
              <a:tr h="447978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Pg_pathman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否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是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本身不具备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list</a:t>
                      </a:r>
                      <a:endParaRPr lang="zh-CN" sz="14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继承（</a:t>
                      </a: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list</a:t>
                      </a:r>
                      <a:r>
                        <a:rPr lang="zh-CN" sz="120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）</a:t>
                      </a: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+pg_pathman(range)</a:t>
                      </a:r>
                      <a:r>
                        <a:rPr lang="zh-CN" sz="120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（结果集返回二条记录）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449473"/>
                  </a:ext>
                </a:extLst>
              </a:tr>
              <a:tr h="30189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PostgreSQL10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是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否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原生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否（同时不支持原生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+</a:t>
                      </a:r>
                      <a:r>
                        <a:rPr lang="zh-CN" sz="120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继承的方式）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236458"/>
                  </a:ext>
                </a:extLst>
              </a:tr>
              <a:tr h="447978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继承（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inherit</a:t>
                      </a:r>
                      <a:r>
                        <a:rPr lang="zh-CN" sz="140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）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是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是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原生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+</a:t>
                      </a:r>
                      <a:r>
                        <a:rPr lang="zh-CN" sz="140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触发器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继承（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list</a:t>
                      </a:r>
                      <a:r>
                        <a:rPr lang="zh-CN" sz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）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+</a:t>
                      </a:r>
                      <a:r>
                        <a:rPr lang="zh-CN" sz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继承（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range</a:t>
                      </a:r>
                      <a:r>
                        <a:rPr lang="zh-CN" sz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）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+</a:t>
                      </a:r>
                      <a:r>
                        <a:rPr lang="zh-CN" sz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（触发器）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617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65544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2"/>
          <p:cNvSpPr/>
          <p:nvPr/>
        </p:nvSpPr>
        <p:spPr>
          <a:xfrm>
            <a:off x="612054" y="483778"/>
            <a:ext cx="2951960" cy="41633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b"/>
          <a:lstStyle/>
          <a:p>
            <a:pPr>
              <a:buClrTx/>
              <a:buSzTx/>
              <a:buFontTx/>
            </a:pPr>
            <a:r>
              <a:rPr lang="zh-CN" altLang="en-US" sz="2400" b="1" dirty="0">
                <a:solidFill>
                  <a:srgbClr val="0ECEE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原生分区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C359AA26-4F65-47EC-93E6-2DA71D8136AD}"/>
              </a:ext>
            </a:extLst>
          </p:cNvPr>
          <p:cNvCxnSpPr/>
          <p:nvPr/>
        </p:nvCxnSpPr>
        <p:spPr>
          <a:xfrm flipV="1">
            <a:off x="29359" y="864113"/>
            <a:ext cx="9144000" cy="719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AC83F321-6D7B-4466-A870-F658EB34E05D}"/>
              </a:ext>
            </a:extLst>
          </p:cNvPr>
          <p:cNvSpPr/>
          <p:nvPr/>
        </p:nvSpPr>
        <p:spPr>
          <a:xfrm>
            <a:off x="579081" y="1095781"/>
            <a:ext cx="7736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</a:rPr>
              <a:t>复合继承分区的实现结构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4366BC5-6015-472A-B041-5DC3A2D0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50" y="1563764"/>
            <a:ext cx="7415897" cy="345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63006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2"/>
          <p:cNvSpPr/>
          <p:nvPr/>
        </p:nvSpPr>
        <p:spPr>
          <a:xfrm>
            <a:off x="703263" y="401638"/>
            <a:ext cx="4602162" cy="4984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b"/>
          <a:lstStyle/>
          <a:p>
            <a:pPr>
              <a:buClrTx/>
              <a:buSzTx/>
              <a:buFontTx/>
            </a:pPr>
            <a:r>
              <a:rPr lang="zh-CN" altLang="en-US" sz="2400" b="1" dirty="0">
                <a:solidFill>
                  <a:srgbClr val="0ECEE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逻辑拆解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C359AA26-4F65-47EC-93E6-2DA71D8136AD}"/>
              </a:ext>
            </a:extLst>
          </p:cNvPr>
          <p:cNvCxnSpPr/>
          <p:nvPr/>
        </p:nvCxnSpPr>
        <p:spPr>
          <a:xfrm flipV="1">
            <a:off x="29359" y="864113"/>
            <a:ext cx="9144000" cy="719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9A79C190-E94D-4496-89C1-16C3D2898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980" y="1417772"/>
            <a:ext cx="1485976" cy="316246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51568E3-55C8-4370-9447-4E144033F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319" y="1203769"/>
            <a:ext cx="2857200" cy="3780912"/>
          </a:xfrm>
          <a:prstGeom prst="rect">
            <a:avLst/>
          </a:prstGeom>
        </p:spPr>
      </p:pic>
      <p:sp>
        <p:nvSpPr>
          <p:cNvPr id="7" name="箭头: V 形 6">
            <a:extLst>
              <a:ext uri="{FF2B5EF4-FFF2-40B4-BE49-F238E27FC236}">
                <a16:creationId xmlns:a16="http://schemas.microsoft.com/office/drawing/2014/main" id="{01AB1BC4-4162-4B7B-ADA8-0DB7951D6D08}"/>
              </a:ext>
            </a:extLst>
          </p:cNvPr>
          <p:cNvSpPr/>
          <p:nvPr/>
        </p:nvSpPr>
        <p:spPr>
          <a:xfrm>
            <a:off x="4104557" y="2999004"/>
            <a:ext cx="339038" cy="484632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箭头: V 形 7">
            <a:extLst>
              <a:ext uri="{FF2B5EF4-FFF2-40B4-BE49-F238E27FC236}">
                <a16:creationId xmlns:a16="http://schemas.microsoft.com/office/drawing/2014/main" id="{74BB6578-6961-4B42-BEAC-2E0C84E53F0F}"/>
              </a:ext>
            </a:extLst>
          </p:cNvPr>
          <p:cNvSpPr/>
          <p:nvPr/>
        </p:nvSpPr>
        <p:spPr>
          <a:xfrm>
            <a:off x="4443595" y="2999003"/>
            <a:ext cx="339038" cy="484632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箭头: V 形 9">
            <a:extLst>
              <a:ext uri="{FF2B5EF4-FFF2-40B4-BE49-F238E27FC236}">
                <a16:creationId xmlns:a16="http://schemas.microsoft.com/office/drawing/2014/main" id="{09D5D926-F8A3-435C-B870-1C6957728A5D}"/>
              </a:ext>
            </a:extLst>
          </p:cNvPr>
          <p:cNvSpPr/>
          <p:nvPr/>
        </p:nvSpPr>
        <p:spPr>
          <a:xfrm>
            <a:off x="5135906" y="2999003"/>
            <a:ext cx="339038" cy="484632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箭头: V 形 10">
            <a:extLst>
              <a:ext uri="{FF2B5EF4-FFF2-40B4-BE49-F238E27FC236}">
                <a16:creationId xmlns:a16="http://schemas.microsoft.com/office/drawing/2014/main" id="{72806C3C-9843-431E-B8FB-9FCA658F89AE}"/>
              </a:ext>
            </a:extLst>
          </p:cNvPr>
          <p:cNvSpPr/>
          <p:nvPr/>
        </p:nvSpPr>
        <p:spPr>
          <a:xfrm>
            <a:off x="4796868" y="2999003"/>
            <a:ext cx="339038" cy="484632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60800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2"/>
          <p:cNvSpPr/>
          <p:nvPr/>
        </p:nvSpPr>
        <p:spPr>
          <a:xfrm>
            <a:off x="703263" y="401638"/>
            <a:ext cx="4602162" cy="4984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b"/>
          <a:lstStyle/>
          <a:p>
            <a:pPr>
              <a:buClrTx/>
              <a:buSzTx/>
              <a:buFontTx/>
            </a:pPr>
            <a:r>
              <a:rPr lang="zh-CN" altLang="en-US" sz="2400" b="1" dirty="0">
                <a:solidFill>
                  <a:srgbClr val="0ECEE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最终分区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C359AA26-4F65-47EC-93E6-2DA71D8136AD}"/>
              </a:ext>
            </a:extLst>
          </p:cNvPr>
          <p:cNvCxnSpPr/>
          <p:nvPr/>
        </p:nvCxnSpPr>
        <p:spPr>
          <a:xfrm flipV="1">
            <a:off x="29359" y="864113"/>
            <a:ext cx="9144000" cy="719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0172FD6B-1018-4F60-87DF-3EFD50E04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51" y="2738168"/>
            <a:ext cx="6551909" cy="225369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2DF3D80-1539-4BC9-BCDF-890AD31B3D4B}"/>
              </a:ext>
            </a:extLst>
          </p:cNvPr>
          <p:cNvSpPr/>
          <p:nvPr/>
        </p:nvSpPr>
        <p:spPr>
          <a:xfrm>
            <a:off x="574833" y="973750"/>
            <a:ext cx="4859022" cy="170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</a:rPr>
              <a:t>经过我们优化拆解后的分区具备以下特点：</a:t>
            </a:r>
            <a:endParaRPr lang="en-US" altLang="zh-CN" dirty="0">
              <a:solidFill>
                <a:schemeClr val="bg1"/>
              </a:solidFill>
            </a:endParaRPr>
          </a:p>
          <a:p>
            <a:pPr marL="360000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一、减少路由节点</a:t>
            </a:r>
            <a:endParaRPr lang="en-US" altLang="zh-CN" dirty="0">
              <a:solidFill>
                <a:schemeClr val="bg1"/>
              </a:solidFill>
            </a:endParaRPr>
          </a:p>
          <a:p>
            <a:pPr marL="360000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二、触发器路由逻辑简单</a:t>
            </a:r>
            <a:endParaRPr lang="en-US" altLang="zh-CN" dirty="0">
              <a:solidFill>
                <a:schemeClr val="bg1"/>
              </a:solidFill>
            </a:endParaRPr>
          </a:p>
          <a:p>
            <a:pPr marL="360000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三、查询、写入效率提高</a:t>
            </a:r>
          </a:p>
        </p:txBody>
      </p:sp>
    </p:spTree>
    <p:extLst>
      <p:ext uri="{BB962C8B-B14F-4D97-AF65-F5344CB8AC3E}">
        <p14:creationId xmlns:p14="http://schemas.microsoft.com/office/powerpoint/2010/main" val="573611896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2"/>
          <p:cNvSpPr/>
          <p:nvPr/>
        </p:nvSpPr>
        <p:spPr>
          <a:xfrm>
            <a:off x="612054" y="483778"/>
            <a:ext cx="2951960" cy="41633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b"/>
          <a:lstStyle/>
          <a:p>
            <a:pPr>
              <a:buClrTx/>
              <a:buSzTx/>
              <a:buFontTx/>
            </a:pPr>
            <a:r>
              <a:rPr lang="zh-CN" altLang="en-US" sz="2400" b="1" dirty="0">
                <a:solidFill>
                  <a:srgbClr val="0ECEE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统计分析场景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C359AA26-4F65-47EC-93E6-2DA71D8136AD}"/>
              </a:ext>
            </a:extLst>
          </p:cNvPr>
          <p:cNvCxnSpPr/>
          <p:nvPr/>
        </p:nvCxnSpPr>
        <p:spPr>
          <a:xfrm flipV="1">
            <a:off x="29359" y="864113"/>
            <a:ext cx="9144000" cy="719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D52472F2-DB73-4EEF-AAD0-01DECB12C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54" y="2211755"/>
            <a:ext cx="7817597" cy="278331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D82CBC3-5E8A-41A7-BD00-AC14119C4CEA}"/>
              </a:ext>
            </a:extLst>
          </p:cNvPr>
          <p:cNvSpPr/>
          <p:nvPr/>
        </p:nvSpPr>
        <p:spPr>
          <a:xfrm>
            <a:off x="468057" y="1059771"/>
            <a:ext cx="7917966" cy="875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</a:rPr>
              <a:t>通过</a:t>
            </a:r>
            <a:r>
              <a:rPr lang="en-US" altLang="zh-CN" dirty="0">
                <a:solidFill>
                  <a:schemeClr val="bg1"/>
                </a:solidFill>
              </a:rPr>
              <a:t>TBA</a:t>
            </a:r>
            <a:r>
              <a:rPr lang="zh-CN" altLang="en-US" dirty="0">
                <a:solidFill>
                  <a:schemeClr val="bg1"/>
                </a:solidFill>
              </a:rPr>
              <a:t>时间可利用率指标算法为例来对分区进行原表和分区表的测试</a:t>
            </a:r>
            <a:endParaRPr lang="en-US" altLang="zh-CN" dirty="0">
              <a:solidFill>
                <a:schemeClr val="bg1"/>
              </a:solidFill>
            </a:endParaRPr>
          </a:p>
          <a:p>
            <a:pPr marL="360000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如下图</a:t>
            </a:r>
            <a:r>
              <a:rPr lang="en-US" altLang="zh-CN" dirty="0" err="1">
                <a:solidFill>
                  <a:schemeClr val="bg1"/>
                </a:solidFill>
              </a:rPr>
              <a:t>m_availability_last_per</a:t>
            </a:r>
            <a:r>
              <a:rPr lang="zh-CN" altLang="en-US" dirty="0">
                <a:solidFill>
                  <a:schemeClr val="bg1"/>
                </a:solidFill>
              </a:rPr>
              <a:t>自定义聚合函数就是业务改写后的函数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7184354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2"/>
          <p:cNvSpPr/>
          <p:nvPr/>
        </p:nvSpPr>
        <p:spPr>
          <a:xfrm>
            <a:off x="703263" y="401638"/>
            <a:ext cx="4602162" cy="4984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b"/>
          <a:lstStyle/>
          <a:p>
            <a:pPr>
              <a:buClrTx/>
              <a:buSzTx/>
              <a:buFontTx/>
            </a:pPr>
            <a:r>
              <a:rPr lang="zh-CN" altLang="en-US" sz="2400" b="1" dirty="0">
                <a:solidFill>
                  <a:srgbClr val="0ECEE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分区测试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C359AA26-4F65-47EC-93E6-2DA71D8136AD}"/>
              </a:ext>
            </a:extLst>
          </p:cNvPr>
          <p:cNvCxnSpPr/>
          <p:nvPr/>
        </p:nvCxnSpPr>
        <p:spPr>
          <a:xfrm flipV="1">
            <a:off x="0" y="938733"/>
            <a:ext cx="9144000" cy="719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计算机生成了可选文字:&#10;表 米 型 &#10;单 分 区 &#10;双 分 区 &#10;表 类 型 &#10;50 万 条 记 录 （ 单 电 场 45 台 设 备 亍 个 月 ） &#10;查 询 类 型 &#10;3t77 &#10;5 £ 1 &#10;11.64 &#10;5 ． 18 &#10;10 彐 &#10;8000 夂 、 冫 &#10;1 艺 23 &#10;053 &#10;0b8 &#10;比 较 值 &#10;2 55 &#10;3 5 &#10;2 £ 7 &#10;# m81 &#10;11 £ 1 &#10;15 £ 8 &#10;比 较 值 &#10;11 ． 7 &#10;比 较 值 &#10;沓 、 &#10;沓 、 &#10;沓 、 &#10;沓 、 &#10;32 ． 19 &#10;12 &#10;11.81 &#10;10 ． 71 &#10;12 1 &#10;m51 &#10;135 &#10;m53 &#10;3 2 ． 13 &#10;6 ． 15 &#10;11 2 &#10;5 35 &#10;1m8 &#10;比 较 值 &#10;18 ． 7 &#10;170 &#10;3 92 &#10;1 # 5 &#10;23 1 &#10;艺 25 &#10;3 3 &#10;1 ， &#10;2 57 &#10;2 ． 51 &#10;3 1 &#10;3 王 83 &#10;113 &#10;1 38 &#10;12 ． 45 &#10;@57 &#10;单 分 区 &#10;135 &#10;@55 &#10;双 分 区 ">
            <a:extLst>
              <a:ext uri="{FF2B5EF4-FFF2-40B4-BE49-F238E27FC236}">
                <a16:creationId xmlns:a16="http://schemas.microsoft.com/office/drawing/2014/main" id="{CA5D6191-773F-4CCC-A81C-2B33C5584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2" y="1866789"/>
            <a:ext cx="7739956" cy="312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4483D5E-F64B-42F1-BE7C-2DC413A04F20}"/>
              </a:ext>
            </a:extLst>
          </p:cNvPr>
          <p:cNvSpPr/>
          <p:nvPr/>
        </p:nvSpPr>
        <p:spPr>
          <a:xfrm>
            <a:off x="540056" y="1131770"/>
            <a:ext cx="7739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</a:rPr>
              <a:t>结合实际统计场景按照</a:t>
            </a:r>
            <a:r>
              <a:rPr lang="en-US" altLang="zh-CN" dirty="0">
                <a:solidFill>
                  <a:schemeClr val="bg1"/>
                </a:solidFill>
              </a:rPr>
              <a:t>{</a:t>
            </a:r>
            <a:r>
              <a:rPr lang="zh-CN" altLang="en-US" dirty="0">
                <a:solidFill>
                  <a:schemeClr val="bg1"/>
                </a:solidFill>
              </a:rPr>
              <a:t>单电场、按照单台设备、多个电场</a:t>
            </a:r>
            <a:r>
              <a:rPr lang="en-US" altLang="zh-CN" dirty="0">
                <a:solidFill>
                  <a:schemeClr val="bg1"/>
                </a:solidFill>
              </a:rPr>
              <a:t>}</a:t>
            </a:r>
            <a:r>
              <a:rPr lang="zh-CN" altLang="en-US" dirty="0">
                <a:solidFill>
                  <a:schemeClr val="bg1"/>
                </a:solidFill>
              </a:rPr>
              <a:t>的不同月份统计比较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94464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$ľiďê"/>
          <p:cNvSpPr txBox="1"/>
          <p:nvPr/>
        </p:nvSpPr>
        <p:spPr>
          <a:xfrm>
            <a:off x="6083979" y="4299726"/>
            <a:ext cx="2617788" cy="3413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buFont typeface="Arial" panose="020B0604020202020204" pitchFamily="34" charset="0"/>
              <a:buNone/>
            </a:pPr>
            <a:r>
              <a:rPr lang="zh-CN" altLang="en-US" sz="1400" strike="noStrike" spc="600" noProof="1">
                <a:solidFill>
                  <a:srgbClr val="0BFA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</a:t>
            </a:r>
            <a:r>
              <a:rPr lang="en-US" altLang="zh-CN" sz="1400" strike="noStrike" spc="600" noProof="1">
                <a:solidFill>
                  <a:srgbClr val="0BFA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PG</a:t>
            </a:r>
            <a:r>
              <a:rPr lang="zh-CN" altLang="en-US" sz="1400" strike="noStrike" spc="600" noProof="1">
                <a:solidFill>
                  <a:srgbClr val="0BFA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分会</a:t>
            </a:r>
            <a:endParaRPr lang="en-US" altLang="zh-CN" sz="1400" strike="noStrike" spc="600" noProof="1">
              <a:solidFill>
                <a:srgbClr val="0BFA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2"/>
          <p:cNvSpPr/>
          <p:nvPr/>
        </p:nvSpPr>
        <p:spPr>
          <a:xfrm>
            <a:off x="703263" y="350838"/>
            <a:ext cx="4602162" cy="4984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b"/>
          <a:lstStyle/>
          <a:p>
            <a:pPr>
              <a:buClrTx/>
              <a:buSzTx/>
              <a:buFontTx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目录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E406102-2C54-4EDC-B84E-EA60BEEB282E}"/>
              </a:ext>
            </a:extLst>
          </p:cNvPr>
          <p:cNvSpPr/>
          <p:nvPr/>
        </p:nvSpPr>
        <p:spPr>
          <a:xfrm>
            <a:off x="1980036" y="1635763"/>
            <a:ext cx="4572000" cy="17323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rgbClr val="0ECEE2"/>
                </a:solidFill>
              </a:rPr>
              <a:t>      1、业务架构介绍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rgbClr val="0ECEE2"/>
                </a:solidFill>
              </a:rPr>
              <a:t>      2、原数据库迁移PostgreSQL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rgbClr val="0ECEE2"/>
                </a:solidFill>
              </a:rPr>
              <a:t>      3、基于PostgreSQL的分区实现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159D3A1-58B0-40D8-80DA-C0E51E5EEA4A}"/>
              </a:ext>
            </a:extLst>
          </p:cNvPr>
          <p:cNvCxnSpPr/>
          <p:nvPr/>
        </p:nvCxnSpPr>
        <p:spPr>
          <a:xfrm flipV="1">
            <a:off x="0" y="938733"/>
            <a:ext cx="9144000" cy="719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63" y="483779"/>
            <a:ext cx="2303968" cy="526953"/>
          </a:xfrm>
          <a:ln/>
        </p:spPr>
        <p:txBody>
          <a:bodyPr lIns="91440" tIns="45720" rIns="91440" bIns="45720" anchor="ctr"/>
          <a:lstStyle>
            <a:lvl1pPr lvl="0">
              <a:buClrTx/>
              <a:buSzTx/>
              <a:buFontTx/>
              <a:defRPr/>
            </a:lvl1pPr>
          </a:lstStyle>
          <a:p>
            <a:pPr lvl="0"/>
            <a:r>
              <a:rPr lang="zh-CN" altLang="en-US" sz="2000" b="1" dirty="0">
                <a:solidFill>
                  <a:srgbClr val="0ECE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金风科技业务概要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C544F5AD-D4EE-4D24-AC79-AA531CB9F2E4}"/>
              </a:ext>
            </a:extLst>
          </p:cNvPr>
          <p:cNvCxnSpPr/>
          <p:nvPr/>
        </p:nvCxnSpPr>
        <p:spPr>
          <a:xfrm flipV="1">
            <a:off x="0" y="938733"/>
            <a:ext cx="9144000" cy="719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3EB63E8F-66AF-40B5-BC8C-0B5BD5B1108F}"/>
              </a:ext>
            </a:extLst>
          </p:cNvPr>
          <p:cNvSpPr/>
          <p:nvPr/>
        </p:nvSpPr>
        <p:spPr>
          <a:xfrm>
            <a:off x="223235" y="1275768"/>
            <a:ext cx="6767906" cy="293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lnSpc>
                <a:spcPct val="150000"/>
              </a:lnSpc>
              <a:spcBef>
                <a:spcPts val="600"/>
              </a:spcBef>
            </a:pP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</a:rPr>
              <a:t>金风是做风电能源的一家新能源公司，核心以风力发电为主，是集硬件和软件于一身。</a:t>
            </a:r>
            <a:r>
              <a:rPr lang="en-US" altLang="zh-CN" dirty="0">
                <a:solidFill>
                  <a:schemeClr val="bg1"/>
                </a:solidFill>
              </a:rPr>
              <a:t>SCADA</a:t>
            </a:r>
            <a:r>
              <a:rPr lang="zh-CN" altLang="en-US" dirty="0">
                <a:solidFill>
                  <a:schemeClr val="bg1"/>
                </a:solidFill>
              </a:rPr>
              <a:t>是风机设备全生命周期的数据采集与监视系统，算是新能源里的物联网，数据采集周期分</a:t>
            </a:r>
            <a:r>
              <a:rPr lang="en-US" altLang="zh-CN" dirty="0">
                <a:solidFill>
                  <a:schemeClr val="bg1"/>
                </a:solidFill>
              </a:rPr>
              <a:t>7</a:t>
            </a:r>
            <a:r>
              <a:rPr lang="zh-CN" altLang="en-US" dirty="0">
                <a:solidFill>
                  <a:schemeClr val="bg1"/>
                </a:solidFill>
              </a:rPr>
              <a:t>秒数据、一分钟、五分钟、十分钟、十五分钟、日数据、月数据、变位数据采集侧点根据设备不同</a:t>
            </a:r>
            <a:r>
              <a:rPr lang="en-US" altLang="zh-CN" dirty="0">
                <a:solidFill>
                  <a:schemeClr val="bg1"/>
                </a:solidFill>
              </a:rPr>
              <a:t>0</a:t>
            </a:r>
            <a:r>
              <a:rPr lang="zh-CN" altLang="en-US" dirty="0">
                <a:solidFill>
                  <a:schemeClr val="bg1"/>
                </a:solidFill>
              </a:rPr>
              <a:t>到</a:t>
            </a:r>
            <a:r>
              <a:rPr lang="en-US" altLang="zh-CN" dirty="0">
                <a:solidFill>
                  <a:schemeClr val="bg1"/>
                </a:solidFill>
              </a:rPr>
              <a:t>2000</a:t>
            </a:r>
            <a:r>
              <a:rPr lang="zh-CN" altLang="en-US" dirty="0">
                <a:solidFill>
                  <a:schemeClr val="bg1"/>
                </a:solidFill>
              </a:rPr>
              <a:t>点之间。其业务架构模式分为场站端、集控端、全球监控三种模式，每个架构模式下分为实时监控类业务以及分析类业务</a:t>
            </a:r>
            <a:endParaRPr lang="en-US" altLang="zh-CN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1E6738B-7832-459D-8E3C-13D6D8FBD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65" y="1465686"/>
            <a:ext cx="1828800" cy="307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DB76485-3045-4640-ACC7-4FB2316B2121}"/>
              </a:ext>
            </a:extLst>
          </p:cNvPr>
          <p:cNvSpPr/>
          <p:nvPr/>
        </p:nvSpPr>
        <p:spPr>
          <a:xfrm>
            <a:off x="108063" y="4811733"/>
            <a:ext cx="75887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ea"/>
              <a:buAutoNum type="circleNumDbPlain"/>
            </a:pPr>
            <a:r>
              <a:rPr lang="en-US" altLang="zh-CN" sz="800" dirty="0">
                <a:solidFill>
                  <a:schemeClr val="bg1"/>
                </a:solidFill>
              </a:rPr>
              <a:t>SCADA(Supervisory Control And Data Acquisition)</a:t>
            </a:r>
            <a:r>
              <a:rPr lang="zh-CN" altLang="en-US" sz="800" dirty="0">
                <a:solidFill>
                  <a:schemeClr val="bg1"/>
                </a:solidFill>
              </a:rPr>
              <a:t>系统，即数据采集与监视控制系统</a:t>
            </a:r>
            <a:endParaRPr lang="zh-CN" alt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2"/>
          <p:cNvSpPr/>
          <p:nvPr/>
        </p:nvSpPr>
        <p:spPr>
          <a:xfrm>
            <a:off x="703263" y="401638"/>
            <a:ext cx="4602162" cy="4984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b"/>
          <a:lstStyle/>
          <a:p>
            <a:pPr>
              <a:buClrTx/>
              <a:buSzTx/>
              <a:buFontTx/>
            </a:pPr>
            <a:r>
              <a:rPr lang="zh-CN" altLang="en-US" sz="2400" b="1" dirty="0">
                <a:solidFill>
                  <a:srgbClr val="0ECEE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业务架构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C359AA26-4F65-47EC-93E6-2DA71D8136AD}"/>
              </a:ext>
            </a:extLst>
          </p:cNvPr>
          <p:cNvCxnSpPr/>
          <p:nvPr/>
        </p:nvCxnSpPr>
        <p:spPr>
          <a:xfrm flipV="1">
            <a:off x="0" y="938733"/>
            <a:ext cx="9144000" cy="719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208AB0E8-47A6-4F4A-A300-A02F030CF1A5}"/>
              </a:ext>
            </a:extLst>
          </p:cNvPr>
          <p:cNvSpPr/>
          <p:nvPr/>
        </p:nvSpPr>
        <p:spPr>
          <a:xfrm>
            <a:off x="252060" y="1022056"/>
            <a:ext cx="7592184" cy="2122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</a:rPr>
              <a:t>场站是最小的一个业务单元，是由几到几百台不等设备的一个集合体。也是设备采集与监控的最小集中处理单元。</a:t>
            </a:r>
            <a:endParaRPr lang="en-US" altLang="zh-CN" dirty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</a:rPr>
              <a:t>集控是由多个场站组成的集合体，包括金风和非金风设备，风机设备和非风机设备。</a:t>
            </a:r>
            <a:endParaRPr lang="zh-CN" altLang="en-US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</a:rPr>
              <a:t>全球监控是涉及所有</a:t>
            </a:r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</a:rPr>
              <a:t>SCADA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</a:rPr>
              <a:t>系统监控设备的集合体。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AB2E847-5B4E-427D-931C-4DCABBBC4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021" y="3526980"/>
            <a:ext cx="1799974" cy="86072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6806954-064F-4622-98D3-4F34B5EBC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53" y="3524305"/>
            <a:ext cx="1799975" cy="86072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6023919-AB6E-42FD-91F5-518F45386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100" y="3521342"/>
            <a:ext cx="1799974" cy="86072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F050EF7-5936-44D0-BCD9-AE9981F3ACAA}"/>
              </a:ext>
            </a:extLst>
          </p:cNvPr>
          <p:cNvSpPr/>
          <p:nvPr/>
        </p:nvSpPr>
        <p:spPr>
          <a:xfrm>
            <a:off x="1170157" y="3133551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</a:rPr>
              <a:t>场站</a:t>
            </a:r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</a:rPr>
              <a:t>1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859431B-1FB9-4F39-A89F-58715C9AC489}"/>
              </a:ext>
            </a:extLst>
          </p:cNvPr>
          <p:cNvSpPr/>
          <p:nvPr/>
        </p:nvSpPr>
        <p:spPr>
          <a:xfrm>
            <a:off x="3572897" y="3110148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</a:rPr>
              <a:t>场站</a:t>
            </a:r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</a:rPr>
              <a:t>2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9F6DBCE-6EC5-42EE-AA4A-8009A98D722C}"/>
              </a:ext>
            </a:extLst>
          </p:cNvPr>
          <p:cNvSpPr/>
          <p:nvPr/>
        </p:nvSpPr>
        <p:spPr>
          <a:xfrm>
            <a:off x="5778093" y="3131079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</a:rPr>
              <a:t>场站</a:t>
            </a:r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</a:rPr>
              <a:t>3</a:t>
            </a:r>
            <a:endParaRPr lang="zh-CN" altLang="en-US" dirty="0"/>
          </a:p>
        </p:txBody>
      </p:sp>
      <p:sp>
        <p:nvSpPr>
          <p:cNvPr id="12" name="左大括号 11">
            <a:extLst>
              <a:ext uri="{FF2B5EF4-FFF2-40B4-BE49-F238E27FC236}">
                <a16:creationId xmlns:a16="http://schemas.microsoft.com/office/drawing/2014/main" id="{BF9BE457-D241-4B8D-ABB5-63D90A8A053E}"/>
              </a:ext>
            </a:extLst>
          </p:cNvPr>
          <p:cNvSpPr/>
          <p:nvPr/>
        </p:nvSpPr>
        <p:spPr>
          <a:xfrm rot="16200000">
            <a:off x="3946383" y="2261381"/>
            <a:ext cx="351250" cy="464393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54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D77EB12-DEA5-4193-8CEC-A078F84E1517}"/>
              </a:ext>
            </a:extLst>
          </p:cNvPr>
          <p:cNvSpPr/>
          <p:nvPr/>
        </p:nvSpPr>
        <p:spPr>
          <a:xfrm>
            <a:off x="3780011" y="4741862"/>
            <a:ext cx="830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</a:rPr>
              <a:t>集控</a:t>
            </a:r>
            <a:endParaRPr lang="zh-CN" altLang="en-US" dirty="0"/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2"/>
          <p:cNvSpPr/>
          <p:nvPr/>
        </p:nvSpPr>
        <p:spPr>
          <a:xfrm>
            <a:off x="703263" y="483779"/>
            <a:ext cx="1492770" cy="41633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b"/>
          <a:lstStyle/>
          <a:p>
            <a:pPr>
              <a:buClrTx/>
              <a:buSzTx/>
              <a:buFontTx/>
            </a:pPr>
            <a:r>
              <a:rPr lang="zh-CN" altLang="en-US" sz="2400" b="1" dirty="0">
                <a:solidFill>
                  <a:srgbClr val="0ECEE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业务挑战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C359AA26-4F65-47EC-93E6-2DA71D8136AD}"/>
              </a:ext>
            </a:extLst>
          </p:cNvPr>
          <p:cNvCxnSpPr/>
          <p:nvPr/>
        </p:nvCxnSpPr>
        <p:spPr>
          <a:xfrm flipV="1">
            <a:off x="29359" y="864113"/>
            <a:ext cx="9144000" cy="719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5AE0910E-4D66-45FA-8142-434D8732F601}"/>
              </a:ext>
            </a:extLst>
          </p:cNvPr>
          <p:cNvSpPr/>
          <p:nvPr/>
        </p:nvSpPr>
        <p:spPr>
          <a:xfrm>
            <a:off x="324059" y="1131770"/>
            <a:ext cx="7991889" cy="3351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</a:rPr>
              <a:t>由于场站的特殊性不是在山上就是在风口，而集控中心是在城市中、全球监控业务在金风总部整体来说对三种架构的挑战是不一样的，今天我们着重来介绍下场站业务需求：</a:t>
            </a:r>
            <a:endParaRPr lang="en-US" altLang="zh-CN" dirty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marL="360000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</a:rPr>
              <a:t> 一、稳定性（现场无人值守）</a:t>
            </a:r>
            <a:endParaRPr lang="en-US" altLang="zh-CN" dirty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marL="360000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</a:rPr>
              <a:t> 二、可维护性（围绕自动运维）</a:t>
            </a:r>
            <a:endParaRPr lang="en-US" altLang="zh-CN" dirty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marL="360000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</a:rPr>
              <a:t>三、成本（数据库套数太多）</a:t>
            </a:r>
            <a:endParaRPr lang="en-US" altLang="zh-CN" dirty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marL="360000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</a:rPr>
              <a:t>四、国产化（电网要求必须国产资质）</a:t>
            </a:r>
            <a:endParaRPr lang="en-US" altLang="zh-CN" dirty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marL="360000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</a:rPr>
              <a:t>五、功能（满足现有业务需要）</a:t>
            </a:r>
            <a:endParaRPr lang="en-US" altLang="zh-CN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03ADA58-4539-4EF2-82D7-86E42F26F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688" y="2755369"/>
            <a:ext cx="1934447" cy="837382"/>
          </a:xfrm>
          <a:prstGeom prst="rect">
            <a:avLst/>
          </a:prstGeom>
        </p:spPr>
      </p:pic>
      <p:sp>
        <p:nvSpPr>
          <p:cNvPr id="8" name="箭头: V 形 7">
            <a:extLst>
              <a:ext uri="{FF2B5EF4-FFF2-40B4-BE49-F238E27FC236}">
                <a16:creationId xmlns:a16="http://schemas.microsoft.com/office/drawing/2014/main" id="{5D3246AD-5A08-4805-AF83-9EF4BC5FA092}"/>
              </a:ext>
            </a:extLst>
          </p:cNvPr>
          <p:cNvSpPr/>
          <p:nvPr/>
        </p:nvSpPr>
        <p:spPr>
          <a:xfrm>
            <a:off x="5291990" y="2931745"/>
            <a:ext cx="339038" cy="484632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箭头: V 形 8">
            <a:extLst>
              <a:ext uri="{FF2B5EF4-FFF2-40B4-BE49-F238E27FC236}">
                <a16:creationId xmlns:a16="http://schemas.microsoft.com/office/drawing/2014/main" id="{D0320A9E-8FFC-41A0-968B-83308601B958}"/>
              </a:ext>
            </a:extLst>
          </p:cNvPr>
          <p:cNvSpPr/>
          <p:nvPr/>
        </p:nvSpPr>
        <p:spPr>
          <a:xfrm>
            <a:off x="5631028" y="2931744"/>
            <a:ext cx="339038" cy="484632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箭头: V 形 9">
            <a:extLst>
              <a:ext uri="{FF2B5EF4-FFF2-40B4-BE49-F238E27FC236}">
                <a16:creationId xmlns:a16="http://schemas.microsoft.com/office/drawing/2014/main" id="{7A7ADC12-41ED-48D4-BF5B-E101EDA65B72}"/>
              </a:ext>
            </a:extLst>
          </p:cNvPr>
          <p:cNvSpPr/>
          <p:nvPr/>
        </p:nvSpPr>
        <p:spPr>
          <a:xfrm>
            <a:off x="6323339" y="2931744"/>
            <a:ext cx="339038" cy="484632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箭头: V 形 10">
            <a:extLst>
              <a:ext uri="{FF2B5EF4-FFF2-40B4-BE49-F238E27FC236}">
                <a16:creationId xmlns:a16="http://schemas.microsoft.com/office/drawing/2014/main" id="{ED9360A7-B889-4E17-B345-B192838C2888}"/>
              </a:ext>
            </a:extLst>
          </p:cNvPr>
          <p:cNvSpPr/>
          <p:nvPr/>
        </p:nvSpPr>
        <p:spPr>
          <a:xfrm>
            <a:off x="5984301" y="2931744"/>
            <a:ext cx="339038" cy="484632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6785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2"/>
          <p:cNvSpPr/>
          <p:nvPr/>
        </p:nvSpPr>
        <p:spPr>
          <a:xfrm>
            <a:off x="703263" y="401638"/>
            <a:ext cx="1564769" cy="4984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b"/>
          <a:lstStyle/>
          <a:p>
            <a:pPr>
              <a:buClrTx/>
              <a:buSzTx/>
              <a:buFontTx/>
            </a:pPr>
            <a:r>
              <a:rPr lang="zh-CN" altLang="en-US" sz="2400" b="1" dirty="0">
                <a:solidFill>
                  <a:srgbClr val="0ECEE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惊喜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C359AA26-4F65-47EC-93E6-2DA71D8136AD}"/>
              </a:ext>
            </a:extLst>
          </p:cNvPr>
          <p:cNvCxnSpPr/>
          <p:nvPr/>
        </p:nvCxnSpPr>
        <p:spPr>
          <a:xfrm flipV="1">
            <a:off x="29359" y="864113"/>
            <a:ext cx="9144000" cy="719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E670CC19-EA07-49E6-B643-3D244A5735B0}"/>
              </a:ext>
            </a:extLst>
          </p:cNvPr>
          <p:cNvSpPr/>
          <p:nvPr/>
        </p:nvSpPr>
        <p:spPr>
          <a:xfrm>
            <a:off x="324059" y="1059771"/>
            <a:ext cx="8495882" cy="129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</a:rPr>
              <a:t>由于业务的自身特点，实际在业务运行过程中需要动态的添加列的操作，主要的原因是由于固件升级添加侧点属性：</a:t>
            </a:r>
            <a:endParaRPr lang="en-US" altLang="zh-CN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     1</a:t>
            </a:r>
            <a:r>
              <a:rPr lang="zh-CN" altLang="en-US" dirty="0">
                <a:solidFill>
                  <a:schemeClr val="bg1"/>
                </a:solidFill>
              </a:rPr>
              <a:t>、在</a:t>
            </a:r>
            <a:r>
              <a:rPr lang="en-US" altLang="zh-CN" dirty="0" err="1">
                <a:solidFill>
                  <a:schemeClr val="bg1"/>
                </a:solidFill>
              </a:rPr>
              <a:t>mysql</a:t>
            </a:r>
            <a:r>
              <a:rPr lang="zh-CN" altLang="en-US" dirty="0">
                <a:solidFill>
                  <a:schemeClr val="bg1"/>
                </a:solidFill>
              </a:rPr>
              <a:t>上的痛点</a:t>
            </a:r>
            <a:r>
              <a:rPr lang="en-US" altLang="zh-CN" dirty="0">
                <a:solidFill>
                  <a:schemeClr val="bg1"/>
                </a:solidFill>
              </a:rPr>
              <a:t>PG</a:t>
            </a:r>
            <a:r>
              <a:rPr lang="zh-CN" altLang="en-US" dirty="0">
                <a:solidFill>
                  <a:schemeClr val="bg1"/>
                </a:solidFill>
              </a:rPr>
              <a:t>轻松解决</a:t>
            </a: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2A1361E-E8AA-44C2-9618-1FEE54AE1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55" y="2474809"/>
            <a:ext cx="7715647" cy="256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92581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2"/>
          <p:cNvSpPr/>
          <p:nvPr/>
        </p:nvSpPr>
        <p:spPr>
          <a:xfrm>
            <a:off x="703263" y="401638"/>
            <a:ext cx="1564769" cy="4984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b"/>
          <a:lstStyle/>
          <a:p>
            <a:pPr>
              <a:buClrTx/>
              <a:buSzTx/>
              <a:buFontTx/>
            </a:pPr>
            <a:r>
              <a:rPr lang="zh-CN" altLang="en-US" sz="2400" b="1" dirty="0">
                <a:solidFill>
                  <a:srgbClr val="0ECEE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数据迁移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C359AA26-4F65-47EC-93E6-2DA71D8136AD}"/>
              </a:ext>
            </a:extLst>
          </p:cNvPr>
          <p:cNvCxnSpPr/>
          <p:nvPr/>
        </p:nvCxnSpPr>
        <p:spPr>
          <a:xfrm flipV="1">
            <a:off x="29359" y="864113"/>
            <a:ext cx="9144000" cy="719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D093829E-512C-4483-9BDB-31E7C894A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57" y="3454187"/>
            <a:ext cx="3252690" cy="133785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670CC19-EA07-49E6-B643-3D244A5735B0}"/>
              </a:ext>
            </a:extLst>
          </p:cNvPr>
          <p:cNvSpPr/>
          <p:nvPr/>
        </p:nvSpPr>
        <p:spPr>
          <a:xfrm>
            <a:off x="324059" y="1059771"/>
            <a:ext cx="8495882" cy="170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</a:rPr>
              <a:t>企业最头疼的问题就是换库，而我们面临的是批量换库，既然决定统一使用</a:t>
            </a:r>
            <a:r>
              <a:rPr lang="en-US" altLang="zh-CN" dirty="0">
                <a:solidFill>
                  <a:schemeClr val="bg1"/>
                </a:solidFill>
              </a:rPr>
              <a:t>PostgreSQL</a:t>
            </a:r>
            <a:r>
              <a:rPr lang="zh-CN" altLang="en-US" dirty="0">
                <a:solidFill>
                  <a:schemeClr val="bg1"/>
                </a:solidFill>
              </a:rPr>
              <a:t>数据库，首要解决如何自动化迁移数据：</a:t>
            </a:r>
            <a:endParaRPr lang="en-US" altLang="zh-CN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     1</a:t>
            </a:r>
            <a:r>
              <a:rPr lang="zh-CN" altLang="en-US" dirty="0">
                <a:solidFill>
                  <a:schemeClr val="bg1"/>
                </a:solidFill>
              </a:rPr>
              <a:t>、迁移数据如何实现动态加列</a:t>
            </a:r>
            <a:endParaRPr lang="en-US" altLang="zh-CN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     2</a:t>
            </a:r>
            <a:r>
              <a:rPr lang="zh-CN" altLang="en-US" dirty="0">
                <a:solidFill>
                  <a:schemeClr val="bg1"/>
                </a:solidFill>
              </a:rPr>
              <a:t>、选择什么工具批量迁移数据</a:t>
            </a: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AE69378-19FA-4F14-92FB-A43A5AAE4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359" y="2427753"/>
            <a:ext cx="5004726" cy="236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55272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2"/>
          <p:cNvSpPr/>
          <p:nvPr/>
        </p:nvSpPr>
        <p:spPr>
          <a:xfrm>
            <a:off x="612055" y="483778"/>
            <a:ext cx="2068762" cy="41633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b"/>
          <a:lstStyle/>
          <a:p>
            <a:pPr>
              <a:buClrTx/>
              <a:buSzTx/>
              <a:buFontTx/>
            </a:pPr>
            <a:r>
              <a:rPr lang="zh-CN" altLang="en-US" sz="2400" b="1" dirty="0">
                <a:solidFill>
                  <a:srgbClr val="0ECEE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改写业务难点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C359AA26-4F65-47EC-93E6-2DA71D8136AD}"/>
              </a:ext>
            </a:extLst>
          </p:cNvPr>
          <p:cNvCxnSpPr/>
          <p:nvPr/>
        </p:nvCxnSpPr>
        <p:spPr>
          <a:xfrm flipV="1">
            <a:off x="29359" y="864113"/>
            <a:ext cx="9144000" cy="719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D99BFB74-EA75-4F28-B1C3-79BDACB46021}"/>
              </a:ext>
            </a:extLst>
          </p:cNvPr>
          <p:cNvSpPr/>
          <p:nvPr/>
        </p:nvSpPr>
        <p:spPr>
          <a:xfrm>
            <a:off x="360058" y="1092819"/>
            <a:ext cx="8423883" cy="3261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</a:rPr>
              <a:t>原有业务是基于</a:t>
            </a:r>
            <a:r>
              <a:rPr lang="en-US" altLang="zh-CN" dirty="0">
                <a:solidFill>
                  <a:schemeClr val="bg1"/>
                </a:solidFill>
              </a:rPr>
              <a:t>C#+</a:t>
            </a:r>
            <a:r>
              <a:rPr lang="en-US" altLang="zh-CN" dirty="0" err="1">
                <a:solidFill>
                  <a:schemeClr val="bg1"/>
                </a:solidFill>
              </a:rPr>
              <a:t>Sqlserver</a:t>
            </a:r>
            <a:r>
              <a:rPr lang="zh-CN" altLang="en-US" dirty="0">
                <a:solidFill>
                  <a:schemeClr val="bg1"/>
                </a:solidFill>
              </a:rPr>
              <a:t>开发，其中</a:t>
            </a:r>
            <a:r>
              <a:rPr lang="en-US" altLang="zh-CN" dirty="0">
                <a:solidFill>
                  <a:schemeClr val="bg1"/>
                </a:solidFill>
              </a:rPr>
              <a:t>TBA</a:t>
            </a:r>
            <a:r>
              <a:rPr lang="zh-CN" altLang="en-US" dirty="0">
                <a:solidFill>
                  <a:schemeClr val="bg1"/>
                </a:solidFill>
              </a:rPr>
              <a:t>指标统计分析场景用到了</a:t>
            </a:r>
            <a:r>
              <a:rPr lang="en-US" altLang="zh-CN" dirty="0">
                <a:solidFill>
                  <a:schemeClr val="bg1"/>
                </a:solidFill>
              </a:rPr>
              <a:t>C#</a:t>
            </a:r>
            <a:r>
              <a:rPr lang="zh-CN" altLang="en-US" dirty="0">
                <a:solidFill>
                  <a:schemeClr val="bg1"/>
                </a:solidFill>
              </a:rPr>
              <a:t>写的函数在</a:t>
            </a:r>
            <a:r>
              <a:rPr lang="en-US" altLang="zh-CN" dirty="0" err="1">
                <a:solidFill>
                  <a:schemeClr val="bg1"/>
                </a:solidFill>
              </a:rPr>
              <a:t>Sqlserver</a:t>
            </a:r>
            <a:r>
              <a:rPr lang="zh-CN" altLang="en-US" dirty="0">
                <a:solidFill>
                  <a:schemeClr val="bg1"/>
                </a:solidFill>
              </a:rPr>
              <a:t>数据库执行的问题，按照业务规划此功能点需要在数据库中实现，在</a:t>
            </a:r>
            <a:r>
              <a:rPr lang="en-US" altLang="zh-CN" dirty="0">
                <a:solidFill>
                  <a:schemeClr val="bg1"/>
                </a:solidFill>
              </a:rPr>
              <a:t>PostgreSQL</a:t>
            </a:r>
            <a:r>
              <a:rPr lang="zh-CN" altLang="en-US" dirty="0">
                <a:solidFill>
                  <a:schemeClr val="bg1"/>
                </a:solidFill>
              </a:rPr>
              <a:t>数据库中这是迎来第二痛点：</a:t>
            </a:r>
            <a:endParaRPr lang="en-US" altLang="zh-CN" dirty="0">
              <a:solidFill>
                <a:schemeClr val="bg1"/>
              </a:solidFill>
            </a:endParaRPr>
          </a:p>
          <a:p>
            <a:pPr marL="360000">
              <a:lnSpc>
                <a:spcPct val="150000"/>
              </a:lnSpc>
              <a:spcBef>
                <a:spcPts val="600"/>
              </a:spcBef>
            </a:pPr>
            <a:r>
              <a:rPr lang="zh-CN" altLang="en-US" dirty="0">
                <a:solidFill>
                  <a:schemeClr val="bg1"/>
                </a:solidFill>
              </a:rPr>
              <a:t>一、</a:t>
            </a:r>
            <a:r>
              <a:rPr lang="en-US" altLang="zh-CN" dirty="0">
                <a:solidFill>
                  <a:schemeClr val="bg1"/>
                </a:solidFill>
              </a:rPr>
              <a:t>PostgreSQL</a:t>
            </a:r>
            <a:r>
              <a:rPr lang="zh-CN" altLang="en-US" dirty="0">
                <a:solidFill>
                  <a:schemeClr val="bg1"/>
                </a:solidFill>
              </a:rPr>
              <a:t>能否解决</a:t>
            </a:r>
            <a:r>
              <a:rPr lang="en-US" altLang="zh-CN" dirty="0">
                <a:solidFill>
                  <a:schemeClr val="bg1"/>
                </a:solidFill>
              </a:rPr>
              <a:t>TBA</a:t>
            </a:r>
            <a:r>
              <a:rPr lang="zh-CN" altLang="en-US" dirty="0">
                <a:solidFill>
                  <a:schemeClr val="bg1"/>
                </a:solidFill>
              </a:rPr>
              <a:t>指标算法问题</a:t>
            </a:r>
            <a:endParaRPr lang="en-US" altLang="zh-CN" dirty="0">
              <a:solidFill>
                <a:schemeClr val="bg1"/>
              </a:solidFill>
            </a:endParaRPr>
          </a:p>
          <a:p>
            <a:pPr marL="360000">
              <a:lnSpc>
                <a:spcPct val="150000"/>
              </a:lnSpc>
              <a:spcBef>
                <a:spcPts val="600"/>
              </a:spcBef>
            </a:pPr>
            <a:r>
              <a:rPr lang="zh-CN" altLang="en-US" dirty="0">
                <a:solidFill>
                  <a:schemeClr val="bg1"/>
                </a:solidFill>
              </a:rPr>
              <a:t>二、如果解决不了将会面临质疑</a:t>
            </a:r>
            <a:endParaRPr lang="en-US" altLang="zh-CN" dirty="0">
              <a:solidFill>
                <a:schemeClr val="bg1"/>
              </a:solidFill>
            </a:endParaRPr>
          </a:p>
          <a:p>
            <a:pPr marL="360000">
              <a:lnSpc>
                <a:spcPct val="150000"/>
              </a:lnSpc>
              <a:spcBef>
                <a:spcPts val="600"/>
              </a:spcBef>
            </a:pPr>
            <a:r>
              <a:rPr lang="zh-CN" altLang="en-US" dirty="0">
                <a:solidFill>
                  <a:schemeClr val="bg1"/>
                </a:solidFill>
              </a:rPr>
              <a:t>三、解决后性能不能满足一样面临质疑</a:t>
            </a:r>
            <a:endParaRPr lang="en-US" altLang="zh-CN" dirty="0">
              <a:solidFill>
                <a:schemeClr val="bg1"/>
              </a:solidFill>
            </a:endParaRPr>
          </a:p>
          <a:p>
            <a:pPr marL="360000">
              <a:lnSpc>
                <a:spcPct val="150000"/>
              </a:lnSpc>
              <a:spcBef>
                <a:spcPts val="600"/>
              </a:spcBef>
            </a:pPr>
            <a:r>
              <a:rPr lang="zh-CN" altLang="en-US" dirty="0">
                <a:solidFill>
                  <a:schemeClr val="bg1"/>
                </a:solidFill>
              </a:rPr>
              <a:t>四、方法需要通用尽量不要增加维护难度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FAD24CF-F4EC-4282-9E78-D86DE394B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976" y="2341181"/>
            <a:ext cx="2437460" cy="21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30187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2"/>
          <p:cNvSpPr/>
          <p:nvPr/>
        </p:nvSpPr>
        <p:spPr>
          <a:xfrm>
            <a:off x="612054" y="483778"/>
            <a:ext cx="2951960" cy="41633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b"/>
          <a:lstStyle/>
          <a:p>
            <a:pPr>
              <a:buClrTx/>
              <a:buSzTx/>
              <a:buFontTx/>
            </a:pPr>
            <a:r>
              <a:rPr lang="en-US" altLang="zh-CN" sz="2400" b="1" dirty="0">
                <a:solidFill>
                  <a:srgbClr val="0ECEE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PostgreSQL</a:t>
            </a:r>
            <a:r>
              <a:rPr lang="zh-CN" altLang="en-US" sz="2400" b="1" dirty="0">
                <a:solidFill>
                  <a:srgbClr val="0ECEE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的强大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C359AA26-4F65-47EC-93E6-2DA71D8136AD}"/>
              </a:ext>
            </a:extLst>
          </p:cNvPr>
          <p:cNvCxnSpPr/>
          <p:nvPr/>
        </p:nvCxnSpPr>
        <p:spPr>
          <a:xfrm flipV="1">
            <a:off x="29359" y="864113"/>
            <a:ext cx="9144000" cy="719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A77ABFAD-63F2-4229-ACF7-7367DCB2BC00}"/>
              </a:ext>
            </a:extLst>
          </p:cNvPr>
          <p:cNvSpPr/>
          <p:nvPr/>
        </p:nvSpPr>
        <p:spPr>
          <a:xfrm>
            <a:off x="396058" y="1059771"/>
            <a:ext cx="8207886" cy="3338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bg1"/>
                </a:solidFill>
              </a:rPr>
              <a:t>PostgreSQL</a:t>
            </a:r>
            <a:r>
              <a:rPr lang="zh-CN" altLang="en-US" dirty="0">
                <a:solidFill>
                  <a:schemeClr val="bg1"/>
                </a:solidFill>
              </a:rPr>
              <a:t>强硬的自身功能给我们带来了无限可能，当你发现它弱小（安装包几十</a:t>
            </a:r>
            <a:r>
              <a:rPr lang="en-US" altLang="zh-CN" dirty="0">
                <a:solidFill>
                  <a:schemeClr val="bg1"/>
                </a:solidFill>
              </a:rPr>
              <a:t>M</a:t>
            </a:r>
            <a:r>
              <a:rPr lang="zh-CN" altLang="en-US" dirty="0">
                <a:solidFill>
                  <a:schemeClr val="bg1"/>
                </a:solidFill>
              </a:rPr>
              <a:t>）的身体能够爆发如此大的能量（功能全）时，你也会被它所叹服！</a:t>
            </a:r>
            <a:endParaRPr lang="en-US" altLang="zh-CN" dirty="0">
              <a:solidFill>
                <a:schemeClr val="bg1"/>
              </a:solidFill>
            </a:endParaRPr>
          </a:p>
          <a:p>
            <a:pPr marL="360000">
              <a:lnSpc>
                <a:spcPct val="150000"/>
              </a:lnSpc>
              <a:spcBef>
                <a:spcPts val="600"/>
              </a:spcBef>
            </a:pPr>
            <a:r>
              <a:rPr lang="zh-CN" altLang="en-US" dirty="0">
                <a:solidFill>
                  <a:schemeClr val="bg1"/>
                </a:solidFill>
              </a:rPr>
              <a:t>一、数据库内部支持</a:t>
            </a:r>
            <a:r>
              <a:rPr lang="en-US" altLang="zh-CN" dirty="0">
                <a:solidFill>
                  <a:schemeClr val="bg1"/>
                </a:solidFill>
              </a:rPr>
              <a:t>Python</a:t>
            </a:r>
            <a:r>
              <a:rPr lang="zh-CN" altLang="en-US" dirty="0">
                <a:solidFill>
                  <a:schemeClr val="bg1"/>
                </a:solidFill>
              </a:rPr>
              <a:t>、</a:t>
            </a:r>
            <a:r>
              <a:rPr lang="en-US" altLang="zh-CN" dirty="0" err="1">
                <a:solidFill>
                  <a:schemeClr val="bg1"/>
                </a:solidFill>
              </a:rPr>
              <a:t>perl</a:t>
            </a:r>
            <a:r>
              <a:rPr lang="zh-CN" altLang="en-US" dirty="0">
                <a:solidFill>
                  <a:schemeClr val="bg1"/>
                </a:solidFill>
              </a:rPr>
              <a:t>语法</a:t>
            </a:r>
            <a:endParaRPr lang="en-US" altLang="zh-CN" dirty="0">
              <a:solidFill>
                <a:schemeClr val="bg1"/>
              </a:solidFill>
            </a:endParaRPr>
          </a:p>
          <a:p>
            <a:pPr marL="360000">
              <a:lnSpc>
                <a:spcPct val="150000"/>
              </a:lnSpc>
              <a:spcBef>
                <a:spcPts val="600"/>
              </a:spcBef>
            </a:pPr>
            <a:r>
              <a:rPr lang="zh-CN" altLang="en-US" dirty="0">
                <a:solidFill>
                  <a:schemeClr val="bg1"/>
                </a:solidFill>
              </a:rPr>
              <a:t>二、数据内部支持非关系对象</a:t>
            </a:r>
            <a:r>
              <a:rPr lang="en-US" altLang="zh-CN" dirty="0" err="1">
                <a:solidFill>
                  <a:schemeClr val="bg1"/>
                </a:solidFill>
              </a:rPr>
              <a:t>hstore</a:t>
            </a:r>
            <a:r>
              <a:rPr lang="zh-CN" altLang="en-US" dirty="0">
                <a:solidFill>
                  <a:schemeClr val="bg1"/>
                </a:solidFill>
              </a:rPr>
              <a:t>、</a:t>
            </a:r>
            <a:r>
              <a:rPr lang="en-US" altLang="zh-CN" dirty="0">
                <a:solidFill>
                  <a:schemeClr val="bg1"/>
                </a:solidFill>
              </a:rPr>
              <a:t>json</a:t>
            </a:r>
            <a:r>
              <a:rPr lang="zh-CN" altLang="en-US" dirty="0">
                <a:solidFill>
                  <a:schemeClr val="bg1"/>
                </a:solidFill>
              </a:rPr>
              <a:t>、</a:t>
            </a:r>
            <a:r>
              <a:rPr lang="en-US" altLang="zh-CN" dirty="0" err="1">
                <a:solidFill>
                  <a:schemeClr val="bg1"/>
                </a:solidFill>
              </a:rPr>
              <a:t>jsonb</a:t>
            </a:r>
            <a:r>
              <a:rPr lang="zh-CN" altLang="en-US" dirty="0">
                <a:solidFill>
                  <a:schemeClr val="bg1"/>
                </a:solidFill>
              </a:rPr>
              <a:t>、</a:t>
            </a:r>
            <a:r>
              <a:rPr lang="en-US" altLang="zh-CN" dirty="0">
                <a:solidFill>
                  <a:schemeClr val="bg1"/>
                </a:solidFill>
              </a:rPr>
              <a:t>xml</a:t>
            </a:r>
            <a:r>
              <a:rPr lang="zh-CN" altLang="en-US" dirty="0">
                <a:solidFill>
                  <a:schemeClr val="bg1"/>
                </a:solidFill>
              </a:rPr>
              <a:t>等</a:t>
            </a:r>
            <a:endParaRPr lang="en-US" altLang="zh-CN" dirty="0">
              <a:solidFill>
                <a:schemeClr val="bg1"/>
              </a:solidFill>
            </a:endParaRPr>
          </a:p>
          <a:p>
            <a:pPr marL="360000">
              <a:lnSpc>
                <a:spcPct val="150000"/>
              </a:lnSpc>
              <a:spcBef>
                <a:spcPts val="600"/>
              </a:spcBef>
            </a:pPr>
            <a:r>
              <a:rPr lang="zh-CN" altLang="en-US" dirty="0">
                <a:solidFill>
                  <a:schemeClr val="bg1"/>
                </a:solidFill>
              </a:rPr>
              <a:t>三、自定义类型</a:t>
            </a:r>
            <a:endParaRPr lang="en-US" altLang="zh-CN" dirty="0">
              <a:solidFill>
                <a:schemeClr val="bg1"/>
              </a:solidFill>
            </a:endParaRPr>
          </a:p>
          <a:p>
            <a:pPr marL="360000">
              <a:lnSpc>
                <a:spcPct val="150000"/>
              </a:lnSpc>
              <a:spcBef>
                <a:spcPts val="600"/>
              </a:spcBef>
            </a:pPr>
            <a:r>
              <a:rPr lang="zh-CN" altLang="en-US" dirty="0">
                <a:solidFill>
                  <a:schemeClr val="bg1"/>
                </a:solidFill>
              </a:rPr>
              <a:t>四、自定义聚合函数</a:t>
            </a:r>
            <a:endParaRPr lang="en-US" altLang="zh-CN" dirty="0">
              <a:solidFill>
                <a:schemeClr val="bg1"/>
              </a:solidFill>
            </a:endParaRPr>
          </a:p>
          <a:p>
            <a:pPr marL="360000">
              <a:lnSpc>
                <a:spcPct val="150000"/>
              </a:lnSpc>
              <a:spcBef>
                <a:spcPts val="600"/>
              </a:spcBef>
            </a:pPr>
            <a:r>
              <a:rPr lang="zh-CN" altLang="en-US" dirty="0">
                <a:solidFill>
                  <a:schemeClr val="bg1"/>
                </a:solidFill>
              </a:rPr>
              <a:t>五、支持</a:t>
            </a:r>
            <a:r>
              <a:rPr lang="en-US" altLang="zh-CN" dirty="0">
                <a:solidFill>
                  <a:schemeClr val="bg1"/>
                </a:solidFill>
              </a:rPr>
              <a:t>each</a:t>
            </a:r>
            <a:r>
              <a:rPr lang="zh-CN" altLang="en-US" dirty="0">
                <a:solidFill>
                  <a:schemeClr val="bg1"/>
                </a:solidFill>
              </a:rPr>
              <a:t>遍历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CC858FD-05A3-456A-A118-242A0FA3E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742" y="3291740"/>
            <a:ext cx="1943200" cy="139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78358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1_Office 主题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897</Words>
  <Application>Microsoft Office PowerPoint</Application>
  <PresentationFormat>全屏显示(16:9)</PresentationFormat>
  <Paragraphs>82</Paragraphs>
  <Slides>16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宋体</vt:lpstr>
      <vt:lpstr>微软雅黑</vt:lpstr>
      <vt:lpstr>Arial</vt:lpstr>
      <vt:lpstr>Calibri</vt:lpstr>
      <vt:lpstr>Impact</vt:lpstr>
      <vt:lpstr>Wingdings</vt:lpstr>
      <vt:lpstr>1_Office 主题</vt:lpstr>
      <vt:lpstr>2_Office 主题</vt:lpstr>
      <vt:lpstr>PowerPoint 演示文稿</vt:lpstr>
      <vt:lpstr>PowerPoint 演示文稿</vt:lpstr>
      <vt:lpstr>金风科技业务概要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jenny</dc:creator>
  <cp:lastModifiedBy>ma xiaoliang</cp:lastModifiedBy>
  <cp:revision>1222</cp:revision>
  <dcterms:created xsi:type="dcterms:W3CDTF">2018-11-13T03:37:00Z</dcterms:created>
  <dcterms:modified xsi:type="dcterms:W3CDTF">2020-03-03T14:58:57Z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