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407" r:id="rId2"/>
    <p:sldId id="461" r:id="rId3"/>
    <p:sldId id="449" r:id="rId4"/>
    <p:sldId id="450" r:id="rId5"/>
    <p:sldId id="443" r:id="rId6"/>
    <p:sldId id="452" r:id="rId7"/>
    <p:sldId id="444" r:id="rId8"/>
    <p:sldId id="437" r:id="rId9"/>
    <p:sldId id="442" r:id="rId10"/>
    <p:sldId id="275" r:id="rId11"/>
    <p:sldId id="445" r:id="rId1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0">
          <p15:clr>
            <a:srgbClr val="A4A3A4"/>
          </p15:clr>
        </p15:guide>
        <p15:guide id="2" pos="2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38" y="72"/>
      </p:cViewPr>
      <p:guideLst>
        <p:guide orient="horz" pos="1750"/>
        <p:guide pos="2816"/>
      </p:guideLst>
    </p:cSldViewPr>
  </p:slid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872586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a:endParaRPr lang="zh-CN" altLang="en-US"/>
          </a:p>
        </p:txBody>
      </p:sp>
    </p:spTree>
    <p:extLst>
      <p:ext uri="{BB962C8B-B14F-4D97-AF65-F5344CB8AC3E}">
        <p14:creationId xmlns:p14="http://schemas.microsoft.com/office/powerpoint/2010/main" val="74522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0356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a:endParaRPr lang="zh-CN" altLang="en-US"/>
          </a:p>
        </p:txBody>
      </p:sp>
    </p:spTree>
    <p:extLst>
      <p:ext uri="{BB962C8B-B14F-4D97-AF65-F5344CB8AC3E}">
        <p14:creationId xmlns:p14="http://schemas.microsoft.com/office/powerpoint/2010/main" val="133602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427207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lnSpc>
                <a:spcPct val="150000"/>
              </a:lnSpc>
            </a:pPr>
            <a:endParaRPr lang="zh-CN" altLang="en-US"/>
          </a:p>
        </p:txBody>
      </p:sp>
    </p:spTree>
    <p:extLst>
      <p:ext uri="{BB962C8B-B14F-4D97-AF65-F5344CB8AC3E}">
        <p14:creationId xmlns:p14="http://schemas.microsoft.com/office/powerpoint/2010/main" val="76802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7D8AD0-1C8B-4668-895D-9EEDB6A2BA21}" type="slidenum">
              <a:rPr lang="zh-CN" altLang="en-US" smtClean="0"/>
              <a:t>6</a:t>
            </a:fld>
            <a:endParaRPr lang="zh-CN" altLang="en-US"/>
          </a:p>
        </p:txBody>
      </p:sp>
    </p:spTree>
    <p:extLst>
      <p:ext uri="{BB962C8B-B14F-4D97-AF65-F5344CB8AC3E}">
        <p14:creationId xmlns:p14="http://schemas.microsoft.com/office/powerpoint/2010/main" val="167736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a:endParaRPr lang="zh-CN" altLang="en-US"/>
          </a:p>
        </p:txBody>
      </p:sp>
    </p:spTree>
    <p:extLst>
      <p:ext uri="{BB962C8B-B14F-4D97-AF65-F5344CB8AC3E}">
        <p14:creationId xmlns:p14="http://schemas.microsoft.com/office/powerpoint/2010/main" val="95793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lnSpc>
                <a:spcPct val="150000"/>
              </a:lnSpc>
            </a:pPr>
            <a:r>
              <a:rPr lang="zh-CN" altLang="en-US" b="1" i="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工信部下属的，国内唯一官方认可的PG行业协会组织，承担在国内发展和推广PG技术的职能，瀚高软件是分会秘书长单位。</a:t>
            </a:r>
            <a:endParaRPr lang="zh-CN" altLang="en-US"/>
          </a:p>
        </p:txBody>
      </p:sp>
    </p:spTree>
    <p:extLst>
      <p:ext uri="{BB962C8B-B14F-4D97-AF65-F5344CB8AC3E}">
        <p14:creationId xmlns:p14="http://schemas.microsoft.com/office/powerpoint/2010/main" val="282656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9</a:t>
            </a:fld>
            <a:endParaRPr lang="en-US">
              <a:solidFill>
                <a:prstClr val="black"/>
              </a:solidFill>
            </a:endParaRPr>
          </a:p>
        </p:txBody>
      </p:sp>
    </p:spTree>
    <p:extLst>
      <p:ext uri="{BB962C8B-B14F-4D97-AF65-F5344CB8AC3E}">
        <p14:creationId xmlns:p14="http://schemas.microsoft.com/office/powerpoint/2010/main" val="131929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5157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lumMod val="75000"/>
            <a:alpha val="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2019/7/4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26" name="组合 25"/>
          <p:cNvGrpSpPr/>
          <p:nvPr userDrawn="1"/>
        </p:nvGrpSpPr>
        <p:grpSpPr>
          <a:xfrm>
            <a:off x="6741741" y="195486"/>
            <a:ext cx="288032" cy="288032"/>
            <a:chOff x="7164288" y="267494"/>
            <a:chExt cx="288032" cy="288032"/>
          </a:xfrm>
        </p:grpSpPr>
        <p:sp>
          <p:nvSpPr>
            <p:cNvPr id="27" name="椭圆 26"/>
            <p:cNvSpPr/>
            <p:nvPr/>
          </p:nvSpPr>
          <p:spPr>
            <a:xfrm>
              <a:off x="7164288"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flipH="1">
              <a:off x="7235818" y="372838"/>
              <a:ext cx="144971" cy="77344"/>
              <a:chOff x="6032720" y="491873"/>
              <a:chExt cx="268428" cy="143210"/>
            </a:xfrm>
          </p:grpSpPr>
          <p:sp>
            <p:nvSpPr>
              <p:cNvPr id="29" name="等腰三角形 28"/>
              <p:cNvSpPr/>
              <p:nvPr/>
            </p:nvSpPr>
            <p:spPr>
              <a:xfrm rot="5400000">
                <a:off x="6022843" y="501750"/>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6167815" y="501751"/>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 name="组合 30"/>
          <p:cNvGrpSpPr/>
          <p:nvPr userDrawn="1"/>
        </p:nvGrpSpPr>
        <p:grpSpPr>
          <a:xfrm>
            <a:off x="8613949" y="195486"/>
            <a:ext cx="288032" cy="288032"/>
            <a:chOff x="6732240" y="267494"/>
            <a:chExt cx="288032" cy="288032"/>
          </a:xfrm>
        </p:grpSpPr>
        <p:sp>
          <p:nvSpPr>
            <p:cNvPr id="32" name="椭圆 31"/>
            <p:cNvSpPr/>
            <p:nvPr/>
          </p:nvSpPr>
          <p:spPr>
            <a:xfrm>
              <a:off x="6732240"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814528" y="372838"/>
              <a:ext cx="144971" cy="77344"/>
              <a:chOff x="6032720" y="491873"/>
              <a:chExt cx="268428" cy="143210"/>
            </a:xfrm>
          </p:grpSpPr>
          <p:sp>
            <p:nvSpPr>
              <p:cNvPr id="34" name="等腰三角形 33"/>
              <p:cNvSpPr/>
              <p:nvPr/>
            </p:nvSpPr>
            <p:spPr>
              <a:xfrm rot="5400000">
                <a:off x="6022843" y="501750"/>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6167815" y="501751"/>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 name="组合 35"/>
          <p:cNvGrpSpPr/>
          <p:nvPr userDrawn="1"/>
        </p:nvGrpSpPr>
        <p:grpSpPr>
          <a:xfrm>
            <a:off x="7365810" y="195486"/>
            <a:ext cx="288032" cy="288032"/>
            <a:chOff x="6732240" y="267494"/>
            <a:chExt cx="288032" cy="288032"/>
          </a:xfrm>
        </p:grpSpPr>
        <p:sp>
          <p:nvSpPr>
            <p:cNvPr id="37" name="椭圆 36"/>
            <p:cNvSpPr/>
            <p:nvPr/>
          </p:nvSpPr>
          <p:spPr>
            <a:xfrm>
              <a:off x="6732240"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6840252" y="364864"/>
              <a:ext cx="72008" cy="108000"/>
              <a:chOff x="6876256" y="699542"/>
              <a:chExt cx="72008" cy="108000"/>
            </a:xfrm>
          </p:grpSpPr>
          <p:cxnSp>
            <p:nvCxnSpPr>
              <p:cNvPr id="39" name="直接连接符 38"/>
              <p:cNvCxnSpPr/>
              <p:nvPr/>
            </p:nvCxnSpPr>
            <p:spPr>
              <a:xfrm>
                <a:off x="6876256" y="699542"/>
                <a:ext cx="0"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948264" y="699542"/>
                <a:ext cx="0"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1" name="组合 40"/>
          <p:cNvGrpSpPr/>
          <p:nvPr userDrawn="1"/>
        </p:nvGrpSpPr>
        <p:grpSpPr>
          <a:xfrm>
            <a:off x="7989879" y="195486"/>
            <a:ext cx="288032" cy="288032"/>
            <a:chOff x="7344308" y="275469"/>
            <a:chExt cx="288032" cy="288032"/>
          </a:xfrm>
        </p:grpSpPr>
        <p:sp>
          <p:nvSpPr>
            <p:cNvPr id="42" name="椭圆 41"/>
            <p:cNvSpPr/>
            <p:nvPr/>
          </p:nvSpPr>
          <p:spPr>
            <a:xfrm>
              <a:off x="7344308" y="275469"/>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430372" y="361018"/>
              <a:ext cx="108000" cy="108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ppt_x</p:attrName>
                                        </p:attrNameLst>
                                      </p:cBhvr>
                                      <p:tavLst>
                                        <p:tav tm="0">
                                          <p:val>
                                            <p:strVal val="#ppt_x"/>
                                          </p:val>
                                        </p:tav>
                                        <p:tav tm="100000">
                                          <p:val>
                                            <p:strVal val="#ppt_x"/>
                                          </p:val>
                                        </p:tav>
                                      </p:tavLst>
                                    </p:anim>
                                    <p:anim calcmode="lin" valueType="num">
                                      <p:cBhvr>
                                        <p:cTn id="24"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2019/7/4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0" y="627380"/>
            <a:ext cx="9144000" cy="450596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2019/7/4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p:spPr>
        <p:txBody>
          <a:bodyPr/>
          <a:lstStyle/>
          <a:p>
            <a:fld id="{0C913308-F349-4B6D-A68A-DD1791B4A57B}" type="slidenum">
              <a:rPr lang="zh-CN" altLang="en-US" smtClean="0"/>
              <a:t>‹#›</a:t>
            </a:fld>
            <a:endParaRPr lang="zh-CN" altLang="en-US"/>
          </a:p>
        </p:txBody>
      </p:sp>
      <p:sp>
        <p:nvSpPr>
          <p:cNvPr id="8" name="TextBox 7"/>
          <p:cNvSpPr txBox="1"/>
          <p:nvPr userDrawn="1"/>
        </p:nvSpPr>
        <p:spPr>
          <a:xfrm>
            <a:off x="0" y="365924"/>
            <a:ext cx="3203848" cy="523220"/>
          </a:xfrm>
          <a:prstGeom prst="rect">
            <a:avLst/>
          </a:prstGeom>
          <a:solidFill>
            <a:schemeClr val="accent6">
              <a:lumMod val="75000"/>
            </a:schemeClr>
          </a:solidFill>
        </p:spPr>
        <p:txBody>
          <a:bodyPr wrap="square" rtlCol="0">
            <a:spAutoFit/>
          </a:bodyPr>
          <a:lstStyle/>
          <a:p>
            <a:endParaRPr lang="zh-CN" altLang="en-US" sz="2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2019/7/4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2019/7/4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0"/>
          </a:schemeClr>
        </a:solidFill>
        <a:effectLst/>
      </p:bgPr>
    </p:bg>
    <p:spTree>
      <p:nvGrpSpPr>
        <p:cNvPr id="1" name=""/>
        <p:cNvGrpSpPr/>
        <p:nvPr/>
      </p:nvGrpSpPr>
      <p:grpSpPr>
        <a:xfrm>
          <a:off x="0" y="0"/>
          <a:ext cx="0" cy="0"/>
          <a:chOff x="0" y="0"/>
          <a:chExt cx="0" cy="0"/>
        </a:xfrm>
      </p:grpSpPr>
      <p:pic>
        <p:nvPicPr>
          <p:cNvPr id="1028" name="Picture 4" descr="c:\DOCUME~1\ADMINI~1\APPLIC~1\360se6\USERDA~1\Temp\120859~1.JPG"/>
          <p:cNvPicPr>
            <a:picLocks noChangeAspect="1" noChangeArrowheads="1"/>
          </p:cNvPicPr>
          <p:nvPr userDrawn="1"/>
        </p:nvPicPr>
        <p:blipFill>
          <a:blip r:embed="rId11">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143" y="0"/>
            <a:ext cx="914399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2019/7/4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rapidesign.c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大会PPT背景模板"/>
          <p:cNvPicPr>
            <a:picLocks noChangeAspect="1"/>
          </p:cNvPicPr>
          <p:nvPr/>
        </p:nvPicPr>
        <p:blipFill>
          <a:blip r:embed="rId2"/>
          <a:stretch>
            <a:fillRect/>
          </a:stretch>
        </p:blipFill>
        <p:spPr>
          <a:xfrm>
            <a:off x="-457200" y="-259080"/>
            <a:ext cx="10058400" cy="5661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大会PPT背景模板1"/>
          <p:cNvPicPr>
            <a:picLocks noChangeAspect="1"/>
          </p:cNvPicPr>
          <p:nvPr/>
        </p:nvPicPr>
        <p:blipFill>
          <a:blip r:embed="rId3"/>
          <a:stretch>
            <a:fillRect/>
          </a:stretch>
        </p:blipFill>
        <p:spPr>
          <a:xfrm>
            <a:off x="-457200" y="-259080"/>
            <a:ext cx="10058400" cy="5661660"/>
          </a:xfrm>
          <a:prstGeom prst="rect">
            <a:avLst/>
          </a:prstGeom>
        </p:spPr>
      </p:pic>
      <p:sp>
        <p:nvSpPr>
          <p:cNvPr id="2" name="文本框 1"/>
          <p:cNvSpPr txBox="1"/>
          <p:nvPr/>
        </p:nvSpPr>
        <p:spPr>
          <a:xfrm>
            <a:off x="814070" y="1869440"/>
            <a:ext cx="7919085" cy="645160"/>
          </a:xfrm>
          <a:prstGeom prst="rect">
            <a:avLst/>
          </a:prstGeom>
          <a:noFill/>
        </p:spPr>
        <p:txBody>
          <a:bodyPr wrap="square" rtlCol="0">
            <a:spAutoFit/>
          </a:bodyPr>
          <a:lstStyle/>
          <a:p>
            <a:r>
              <a:rPr lang="zh-CN" altLang="en-US" sz="3600" b="1">
                <a:solidFill>
                  <a:schemeClr val="bg1"/>
                </a:solidFill>
                <a:latin typeface="黑体" panose="02010609060101010101" charset="-122"/>
                <a:ea typeface="黑体" panose="02010609060101010101" charset="-122"/>
                <a:cs typeface="微软雅黑" panose="020B0503020204020204" pitchFamily="34" charset="-122"/>
              </a:rPr>
              <a:t>团结共建</a:t>
            </a:r>
            <a:r>
              <a:rPr lang="en-US" altLang="zh-CN" sz="3600" b="1">
                <a:solidFill>
                  <a:schemeClr val="bg1"/>
                </a:solidFill>
                <a:latin typeface="黑体" panose="02010609060101010101" charset="-122"/>
                <a:ea typeface="黑体" panose="02010609060101010101" charset="-122"/>
                <a:cs typeface="微软雅黑" panose="020B0503020204020204" pitchFamily="34" charset="-122"/>
              </a:rPr>
              <a:t>PG</a:t>
            </a:r>
            <a:r>
              <a:rPr lang="zh-CN" altLang="en-US" sz="3600" b="1">
                <a:solidFill>
                  <a:schemeClr val="bg1"/>
                </a:solidFill>
                <a:latin typeface="黑体" panose="02010609060101010101" charset="-122"/>
                <a:ea typeface="黑体" panose="02010609060101010101" charset="-122"/>
                <a:cs typeface="微软雅黑" panose="020B0503020204020204" pitchFamily="34" charset="-122"/>
              </a:rPr>
              <a:t>生态，合作共创产业价值！</a:t>
            </a:r>
          </a:p>
        </p:txBody>
      </p:sp>
      <p:sp>
        <p:nvSpPr>
          <p:cNvPr id="4" name="矩形 3"/>
          <p:cNvSpPr/>
          <p:nvPr/>
        </p:nvSpPr>
        <p:spPr>
          <a:xfrm>
            <a:off x="245745" y="221615"/>
            <a:ext cx="4112895" cy="521970"/>
          </a:xfrm>
          <a:prstGeom prst="rect">
            <a:avLst/>
          </a:prstGeom>
        </p:spPr>
        <p:txBody>
          <a:bodyPr wrap="square">
            <a:spAutoFit/>
          </a:bodyPr>
          <a:lstStyle/>
          <a:p>
            <a:pPr lvl="0" algn="l">
              <a:spcBef>
                <a:spcPts val="0"/>
              </a:spcBef>
              <a:spcAft>
                <a:spcPts val="0"/>
              </a:spcAft>
              <a:buClrTx/>
              <a:buSzTx/>
              <a:buFontTx/>
              <a:defRPr/>
            </a:pPr>
            <a:r>
              <a:rPr lang="en-US" altLang="zh-CN" sz="2800" b="1" dirty="0" smtClean="0">
                <a:solidFill>
                  <a:schemeClr val="bg1"/>
                </a:solidFill>
                <a:latin typeface="黑体" panose="02010609060101010101" charset="-122"/>
                <a:ea typeface="黑体" panose="02010609060101010101" charset="-122"/>
                <a:cs typeface="黑体" panose="02010609060101010101" charset="-122"/>
                <a:sym typeface="+mn-ea"/>
              </a:rPr>
              <a:t>中国PG培训认证</a:t>
            </a:r>
            <a:r>
              <a:rPr lang="zh-CN" altLang="en-US" sz="2800" b="1" dirty="0" smtClean="0">
                <a:solidFill>
                  <a:schemeClr val="bg1"/>
                </a:solidFill>
                <a:latin typeface="黑体" panose="02010609060101010101" charset="-122"/>
                <a:ea typeface="黑体" panose="02010609060101010101" charset="-122"/>
                <a:cs typeface="黑体" panose="02010609060101010101" charset="-122"/>
                <a:sym typeface="+mn-ea"/>
              </a:rPr>
              <a:t>愿景</a:t>
            </a: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大会PPT背景模板1"/>
          <p:cNvPicPr>
            <a:picLocks noChangeAspect="1"/>
          </p:cNvPicPr>
          <p:nvPr/>
        </p:nvPicPr>
        <p:blipFill>
          <a:blip r:embed="rId3"/>
          <a:stretch>
            <a:fillRect/>
          </a:stretch>
        </p:blipFill>
        <p:spPr>
          <a:xfrm>
            <a:off x="-457200" y="-259080"/>
            <a:ext cx="10058400" cy="5661660"/>
          </a:xfrm>
          <a:prstGeom prst="rect">
            <a:avLst/>
          </a:prstGeom>
        </p:spPr>
      </p:pic>
      <p:sp>
        <p:nvSpPr>
          <p:cNvPr id="2" name="文本框 1"/>
          <p:cNvSpPr txBox="1"/>
          <p:nvPr/>
        </p:nvSpPr>
        <p:spPr>
          <a:xfrm>
            <a:off x="1749425" y="2053590"/>
            <a:ext cx="5645785" cy="607695"/>
          </a:xfrm>
          <a:prstGeom prst="rect">
            <a:avLst/>
          </a:prstGeom>
          <a:noFill/>
        </p:spPr>
        <p:txBody>
          <a:bodyPr wrap="square" rtlCol="0">
            <a:spAutoFit/>
          </a:bodyPr>
          <a:lstStyle/>
          <a:p>
            <a:pPr>
              <a:lnSpc>
                <a:spcPct val="70000"/>
              </a:lnSpc>
            </a:pPr>
            <a:r>
              <a:rPr lang="zh-CN" sz="4800" b="1">
                <a:solidFill>
                  <a:schemeClr val="bg1"/>
                </a:solidFill>
                <a:latin typeface="隶书" panose="02010509060101010101" charset="-122"/>
                <a:ea typeface="隶书" panose="02010509060101010101" charset="-122"/>
                <a:cs typeface="隶书" panose="02010509060101010101" charset="-122"/>
              </a:rPr>
              <a:t>携手</a:t>
            </a:r>
            <a:r>
              <a:rPr lang="en-US" altLang="zh-CN" sz="4800" b="1">
                <a:solidFill>
                  <a:schemeClr val="bg1"/>
                </a:solidFill>
                <a:latin typeface="隶书" panose="02010509060101010101" charset="-122"/>
                <a:ea typeface="隶书" panose="02010509060101010101" charset="-122"/>
                <a:cs typeface="隶书" panose="02010509060101010101" charset="-122"/>
              </a:rPr>
              <a:t>PG</a:t>
            </a:r>
            <a:r>
              <a:rPr lang="zh-CN" altLang="en-US" sz="4800" b="1">
                <a:solidFill>
                  <a:schemeClr val="bg1"/>
                </a:solidFill>
                <a:latin typeface="隶书" panose="02010509060101010101" charset="-122"/>
                <a:ea typeface="隶书" panose="02010509060101010101" charset="-122"/>
                <a:cs typeface="隶书" panose="02010509060101010101" charset="-122"/>
              </a:rPr>
              <a:t>，飞驰人生！</a:t>
            </a:r>
          </a:p>
        </p:txBody>
      </p:sp>
      <p:sp>
        <p:nvSpPr>
          <p:cNvPr id="4" name="矩形 3"/>
          <p:cNvSpPr/>
          <p:nvPr/>
        </p:nvSpPr>
        <p:spPr>
          <a:xfrm>
            <a:off x="245745" y="221615"/>
            <a:ext cx="4112895" cy="521970"/>
          </a:xfrm>
          <a:prstGeom prst="rect">
            <a:avLst/>
          </a:prstGeom>
        </p:spPr>
        <p:txBody>
          <a:bodyPr wrap="square">
            <a:spAutoFit/>
          </a:bodyPr>
          <a:lstStyle/>
          <a:p>
            <a:pPr lvl="0" algn="l">
              <a:spcBef>
                <a:spcPts val="0"/>
              </a:spcBef>
              <a:spcAft>
                <a:spcPts val="0"/>
              </a:spcAft>
              <a:buClrTx/>
              <a:buSzTx/>
              <a:buFontTx/>
              <a:defRPr/>
            </a:pPr>
            <a:r>
              <a:rPr lang="zh-CN" altLang="en-US" sz="2800" b="1" dirty="0" smtClean="0">
                <a:solidFill>
                  <a:schemeClr val="bg1"/>
                </a:solidFill>
                <a:latin typeface="黑体" panose="02010609060101010101" charset="-122"/>
                <a:ea typeface="黑体" panose="02010609060101010101" charset="-122"/>
                <a:cs typeface="黑体" panose="02010609060101010101" charset="-122"/>
                <a:sym typeface="+mn-ea"/>
              </a:rPr>
              <a:t>中国</a:t>
            </a:r>
            <a:r>
              <a:rPr lang="en-US" altLang="zh-CN" sz="2800" b="1" dirty="0" smtClean="0">
                <a:solidFill>
                  <a:schemeClr val="bg1"/>
                </a:solidFill>
                <a:latin typeface="黑体" panose="02010609060101010101" charset="-122"/>
                <a:ea typeface="黑体" panose="02010609060101010101" charset="-122"/>
                <a:cs typeface="黑体" panose="02010609060101010101" charset="-122"/>
                <a:sym typeface="+mn-ea"/>
              </a:rPr>
              <a:t>PG</a:t>
            </a:r>
            <a:r>
              <a:rPr lang="zh-CN" altLang="en-US" sz="2800" b="1" dirty="0" smtClean="0">
                <a:solidFill>
                  <a:schemeClr val="bg1"/>
                </a:solidFill>
                <a:latin typeface="黑体" panose="02010609060101010101" charset="-122"/>
                <a:ea typeface="黑体" panose="02010609060101010101" charset="-122"/>
                <a:cs typeface="黑体" panose="02010609060101010101" charset="-122"/>
                <a:sym typeface="+mn-ea"/>
              </a:rPr>
              <a:t>培训认证寄</a:t>
            </a:r>
            <a:r>
              <a:rPr lang="en-US" altLang="zh-CN" sz="2800" b="1" dirty="0" smtClean="0">
                <a:solidFill>
                  <a:schemeClr val="bg1"/>
                </a:solidFill>
                <a:latin typeface="黑体" panose="02010609060101010101" charset="-122"/>
                <a:ea typeface="黑体" panose="02010609060101010101" charset="-122"/>
                <a:cs typeface="黑体" panose="02010609060101010101" charset="-122"/>
                <a:sym typeface="+mn-ea"/>
              </a:rPr>
              <a:t>语</a:t>
            </a: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大会PPT背景模板1"/>
          <p:cNvPicPr>
            <a:picLocks noChangeAspect="1"/>
          </p:cNvPicPr>
          <p:nvPr/>
        </p:nvPicPr>
        <p:blipFill>
          <a:blip r:embed="rId3"/>
          <a:stretch>
            <a:fillRect/>
          </a:stretch>
        </p:blipFill>
        <p:spPr>
          <a:xfrm>
            <a:off x="-457200" y="-259080"/>
            <a:ext cx="10058400" cy="5661660"/>
          </a:xfrm>
          <a:prstGeom prst="rect">
            <a:avLst/>
          </a:prstGeom>
        </p:spPr>
      </p:pic>
      <p:sp>
        <p:nvSpPr>
          <p:cNvPr id="3" name="矩形 2"/>
          <p:cNvSpPr/>
          <p:nvPr/>
        </p:nvSpPr>
        <p:spPr>
          <a:xfrm>
            <a:off x="245745" y="221615"/>
            <a:ext cx="4603115" cy="52197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smtClean="0">
                <a:solidFill>
                  <a:schemeClr val="bg1"/>
                </a:solidFill>
                <a:latin typeface="黑体" panose="02010609060101010101" charset="-122"/>
                <a:ea typeface="黑体" panose="02010609060101010101" charset="-122"/>
                <a:cs typeface="黑体" panose="02010609060101010101" charset="-122"/>
                <a:sym typeface="+mn-ea"/>
              </a:rPr>
              <a:t>P</a:t>
            </a:r>
            <a:r>
              <a:rPr lang="en-US" sz="2800" b="1" dirty="0" smtClean="0">
                <a:solidFill>
                  <a:schemeClr val="bg1"/>
                </a:solidFill>
                <a:latin typeface="黑体" panose="02010609060101010101" charset="-122"/>
                <a:ea typeface="黑体" panose="02010609060101010101" charset="-122"/>
                <a:cs typeface="黑体" panose="02010609060101010101" charset="-122"/>
                <a:sym typeface="+mn-ea"/>
              </a:rPr>
              <a:t>ostgreSQL</a:t>
            </a:r>
            <a:r>
              <a:rPr lang="zh-CN" altLang="en-US" sz="2800" b="1" dirty="0" smtClean="0">
                <a:solidFill>
                  <a:schemeClr val="bg1"/>
                </a:solidFill>
                <a:latin typeface="黑体" panose="02010609060101010101" charset="-122"/>
                <a:ea typeface="黑体" panose="02010609060101010101" charset="-122"/>
              </a:rPr>
              <a:t>的发展趋势</a:t>
            </a:r>
          </a:p>
        </p:txBody>
      </p:sp>
      <p:pic>
        <p:nvPicPr>
          <p:cNvPr id="5" name="图片 4"/>
          <p:cNvPicPr>
            <a:picLocks noChangeAspect="1"/>
          </p:cNvPicPr>
          <p:nvPr/>
        </p:nvPicPr>
        <p:blipFill>
          <a:blip r:embed="rId4"/>
          <a:stretch>
            <a:fillRect/>
          </a:stretch>
        </p:blipFill>
        <p:spPr>
          <a:xfrm>
            <a:off x="429260" y="1347470"/>
            <a:ext cx="8285480" cy="30956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descr="大会PPT背景模板1"/>
          <p:cNvPicPr>
            <a:picLocks noChangeAspect="1"/>
          </p:cNvPicPr>
          <p:nvPr/>
        </p:nvPicPr>
        <p:blipFill>
          <a:blip r:embed="rId3"/>
          <a:stretch>
            <a:fillRect/>
          </a:stretch>
        </p:blipFill>
        <p:spPr>
          <a:xfrm>
            <a:off x="-457200" y="-259080"/>
            <a:ext cx="10058400" cy="5661660"/>
          </a:xfrm>
          <a:prstGeom prst="rect">
            <a:avLst/>
          </a:prstGeom>
        </p:spPr>
      </p:pic>
      <p:sp>
        <p:nvSpPr>
          <p:cNvPr id="3" name="矩形 2"/>
          <p:cNvSpPr/>
          <p:nvPr/>
        </p:nvSpPr>
        <p:spPr>
          <a:xfrm>
            <a:off x="245745" y="221615"/>
            <a:ext cx="4603115" cy="52197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smtClean="0">
                <a:solidFill>
                  <a:schemeClr val="bg1"/>
                </a:solidFill>
                <a:latin typeface="黑体" panose="02010609060101010101" charset="-122"/>
                <a:ea typeface="黑体" panose="02010609060101010101" charset="-122"/>
                <a:cs typeface="黑体" panose="02010609060101010101" charset="-122"/>
                <a:sym typeface="+mn-ea"/>
              </a:rPr>
              <a:t>P</a:t>
            </a:r>
            <a:r>
              <a:rPr lang="en-US" sz="2800" b="1" dirty="0" smtClean="0">
                <a:solidFill>
                  <a:schemeClr val="bg1"/>
                </a:solidFill>
                <a:latin typeface="黑体" panose="02010609060101010101" charset="-122"/>
                <a:ea typeface="黑体" panose="02010609060101010101" charset="-122"/>
                <a:cs typeface="黑体" panose="02010609060101010101" charset="-122"/>
                <a:sym typeface="+mn-ea"/>
              </a:rPr>
              <a:t>ostgreSQL</a:t>
            </a:r>
            <a:r>
              <a:rPr lang="zh-CN" altLang="en-US" sz="2800" b="1" dirty="0" smtClean="0">
                <a:solidFill>
                  <a:schemeClr val="bg1"/>
                </a:solidFill>
                <a:latin typeface="黑体" panose="02010609060101010101" charset="-122"/>
                <a:ea typeface="黑体" panose="02010609060101010101" charset="-122"/>
              </a:rPr>
              <a:t>的发展趋势</a:t>
            </a:r>
          </a:p>
        </p:txBody>
      </p:sp>
      <p:sp>
        <p:nvSpPr>
          <p:cNvPr id="4" name="文本框 3"/>
          <p:cNvSpPr txBox="1"/>
          <p:nvPr/>
        </p:nvSpPr>
        <p:spPr>
          <a:xfrm>
            <a:off x="1145540" y="2022475"/>
            <a:ext cx="6852920" cy="583565"/>
          </a:xfrm>
          <a:prstGeom prst="rect">
            <a:avLst/>
          </a:prstGeom>
          <a:noFill/>
        </p:spPr>
        <p:txBody>
          <a:bodyPr wrap="square" rtlCol="0">
            <a:spAutoFit/>
          </a:bodyPr>
          <a:lstStyle/>
          <a:p>
            <a:pPr algn="l"/>
            <a:r>
              <a:rPr lang="zh-CN" sz="3200" b="1">
                <a:solidFill>
                  <a:schemeClr val="bg1"/>
                </a:solidFill>
                <a:latin typeface="黑体" panose="02010609060101010101" charset="-122"/>
                <a:ea typeface="黑体" panose="02010609060101010101" charset="-122"/>
                <a:cs typeface="微软雅黑" panose="020B0503020204020204" pitchFamily="34" charset="-122"/>
                <a:sym typeface="+mn-ea"/>
              </a:rPr>
              <a:t>基于</a:t>
            </a:r>
            <a:r>
              <a:rPr lang="en-US" altLang="zh-CN" sz="3200" b="1">
                <a:solidFill>
                  <a:schemeClr val="bg1"/>
                </a:solidFill>
                <a:latin typeface="黑体" panose="02010609060101010101" charset="-122"/>
                <a:ea typeface="黑体" panose="02010609060101010101" charset="-122"/>
                <a:cs typeface="微软雅黑" panose="020B0503020204020204" pitchFamily="34" charset="-122"/>
                <a:sym typeface="+mn-ea"/>
              </a:rPr>
              <a:t>PG</a:t>
            </a:r>
            <a:r>
              <a:rPr lang="zh-CN" altLang="en-US" sz="3200" b="1">
                <a:solidFill>
                  <a:schemeClr val="bg1"/>
                </a:solidFill>
                <a:latin typeface="黑体" panose="02010609060101010101" charset="-122"/>
                <a:ea typeface="黑体" panose="02010609060101010101" charset="-122"/>
                <a:cs typeface="微软雅黑" panose="020B0503020204020204" pitchFamily="34" charset="-122"/>
                <a:sym typeface="+mn-ea"/>
              </a:rPr>
              <a:t>良好发展趋势，构建</a:t>
            </a:r>
            <a:r>
              <a:rPr lang="en-US" altLang="zh-CN" sz="3200" b="1">
                <a:solidFill>
                  <a:schemeClr val="bg1"/>
                </a:solidFill>
                <a:latin typeface="黑体" panose="02010609060101010101" charset="-122"/>
                <a:ea typeface="黑体" panose="02010609060101010101" charset="-122"/>
                <a:cs typeface="微软雅黑" panose="020B0503020204020204" pitchFamily="34" charset="-122"/>
                <a:sym typeface="+mn-ea"/>
              </a:rPr>
              <a:t>PG</a:t>
            </a:r>
            <a:r>
              <a:rPr lang="zh-CN" altLang="en-US" sz="3200" b="1">
                <a:solidFill>
                  <a:schemeClr val="bg1"/>
                </a:solidFill>
                <a:latin typeface="黑体" panose="02010609060101010101" charset="-122"/>
                <a:ea typeface="黑体" panose="02010609060101010101" charset="-122"/>
                <a:cs typeface="微软雅黑" panose="020B0503020204020204" pitchFamily="34" charset="-122"/>
                <a:sym typeface="+mn-ea"/>
              </a:rPr>
              <a:t>生态圈。</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图片 2" descr="大会PPT背景模板1"/>
          <p:cNvPicPr>
            <a:picLocks noChangeAspect="1"/>
          </p:cNvPicPr>
          <p:nvPr/>
        </p:nvPicPr>
        <p:blipFill>
          <a:blip r:embed="rId3"/>
          <a:stretch>
            <a:fillRect/>
          </a:stretch>
        </p:blipFill>
        <p:spPr>
          <a:xfrm>
            <a:off x="-441325" y="-259080"/>
            <a:ext cx="10058400" cy="5661660"/>
          </a:xfrm>
          <a:prstGeom prst="rect">
            <a:avLst/>
          </a:prstGeom>
        </p:spPr>
      </p:pic>
      <p:cxnSp>
        <p:nvCxnSpPr>
          <p:cNvPr id="11" name="直接连接符 10"/>
          <p:cNvCxnSpPr/>
          <p:nvPr/>
        </p:nvCxnSpPr>
        <p:spPr>
          <a:xfrm flipH="1">
            <a:off x="2822029" y="3326448"/>
            <a:ext cx="1756048" cy="0"/>
          </a:xfrm>
          <a:prstGeom prst="line">
            <a:avLst/>
          </a:prstGeom>
          <a:solidFill>
            <a:schemeClr val="accent3">
              <a:lumMod val="75000"/>
            </a:schemeClr>
          </a:solidFill>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326448"/>
            <a:ext cx="1756048" cy="0"/>
          </a:xfrm>
          <a:prstGeom prst="line">
            <a:avLst/>
          </a:prstGeom>
          <a:solidFill>
            <a:schemeClr val="accent3">
              <a:lumMod val="75000"/>
            </a:schemeClr>
          </a:solidFill>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2448425"/>
            <a:ext cx="1756045" cy="0"/>
          </a:xfrm>
          <a:prstGeom prst="line">
            <a:avLst/>
          </a:prstGeom>
          <a:solidFill>
            <a:schemeClr val="accent3">
              <a:lumMod val="75000"/>
            </a:schemeClr>
          </a:solidFill>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2705591"/>
            <a:ext cx="1756048" cy="0"/>
          </a:xfrm>
          <a:prstGeom prst="line">
            <a:avLst/>
          </a:prstGeom>
          <a:solidFill>
            <a:schemeClr val="accent3">
              <a:lumMod val="75000"/>
            </a:schemeClr>
          </a:solidFill>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2705591"/>
            <a:ext cx="1756048" cy="0"/>
          </a:xfrm>
          <a:prstGeom prst="line">
            <a:avLst/>
          </a:prstGeom>
          <a:solidFill>
            <a:schemeClr val="accent3">
              <a:lumMod val="75000"/>
            </a:schemeClr>
          </a:solidFill>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2778913"/>
            <a:ext cx="1067456" cy="108427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708232" y="2914298"/>
            <a:ext cx="890944" cy="973455"/>
          </a:xfrm>
          <a:prstGeom prst="rect">
            <a:avLst/>
          </a:prstGeom>
          <a:noFill/>
        </p:spPr>
        <p:txBody>
          <a:bodyPr wrap="square" lIns="112274" tIns="56136" rIns="112274" bIns="56136" rtlCol="0">
            <a:spAutoFit/>
          </a:bodyPr>
          <a:lstStyle/>
          <a:p>
            <a:pPr algn="l"/>
            <a:r>
              <a:rPr lang="zh-CN" altLang="en-US" sz="1400" b="1">
                <a:solidFill>
                  <a:schemeClr val="bg1"/>
                </a:solidFill>
                <a:latin typeface="黑体" panose="02010609060101010101" charset="-122"/>
                <a:ea typeface="黑体" panose="02010609060101010101" charset="-122"/>
                <a:cs typeface="微软雅黑" panose="020B0503020204020204" pitchFamily="34" charset="-122"/>
                <a:sym typeface="+mn-ea"/>
              </a:rPr>
              <a:t>产品供应、技术服务商</a:t>
            </a:r>
            <a:endParaRPr lang="zh-CN" altLang="en-US" sz="1400" b="1" dirty="0">
              <a:solidFill>
                <a:schemeClr val="bg1"/>
              </a:solidFill>
              <a:latin typeface="黑体" panose="02010609060101010101" charset="-122"/>
              <a:ea typeface="黑体" panose="02010609060101010101" charset="-122"/>
              <a:cs typeface="微软雅黑" panose="020B0503020204020204" pitchFamily="34" charset="-122"/>
              <a:sym typeface="+mn-ea"/>
            </a:endParaRPr>
          </a:p>
        </p:txBody>
      </p:sp>
      <p:grpSp>
        <p:nvGrpSpPr>
          <p:cNvPr id="18" name="组合 17"/>
          <p:cNvGrpSpPr/>
          <p:nvPr/>
        </p:nvGrpSpPr>
        <p:grpSpPr>
          <a:xfrm>
            <a:off x="3453144" y="2004673"/>
            <a:ext cx="2237712" cy="2948289"/>
            <a:chOff x="3815003" y="3087488"/>
            <a:chExt cx="2237712" cy="2948289"/>
          </a:xfrm>
          <a:solidFill>
            <a:schemeClr val="accent3">
              <a:lumMod val="75000"/>
            </a:schemeClr>
          </a:solidFill>
        </p:grpSpPr>
        <p:sp>
          <p:nvSpPr>
            <p:cNvPr id="19" name="椭圆 18"/>
            <p:cNvSpPr/>
            <p:nvPr/>
          </p:nvSpPr>
          <p:spPr>
            <a:xfrm>
              <a:off x="3993415" y="3271064"/>
              <a:ext cx="1872208" cy="1872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a:grpFill/>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55741" y="2778497"/>
            <a:ext cx="1463708" cy="460375"/>
          </a:xfrm>
          <a:prstGeom prst="rect">
            <a:avLst/>
          </a:prstGeom>
          <a:solidFill>
            <a:schemeClr val="accent3">
              <a:lumMod val="75000"/>
            </a:schemeClr>
          </a:solidFill>
          <a:ln>
            <a:noFill/>
          </a:ln>
        </p:spPr>
        <p:txBody>
          <a:bodyPr wrap="square">
            <a:spAutoFit/>
          </a:bodyPr>
          <a:lstStyle/>
          <a:p>
            <a:pPr algn="ctr"/>
            <a:r>
              <a:rPr lang="en-US" sz="2400" b="1" dirty="0">
                <a:solidFill>
                  <a:schemeClr val="bg1"/>
                </a:solidFill>
                <a:latin typeface="微软雅黑" panose="020B0503020204020204" pitchFamily="34" charset="-122"/>
                <a:ea typeface="微软雅黑" panose="020B0503020204020204" pitchFamily="34" charset="-122"/>
              </a:rPr>
              <a:t>PG</a:t>
            </a:r>
            <a:r>
              <a:rPr lang="zh-CN" altLang="en-US" sz="2400" b="1" dirty="0">
                <a:solidFill>
                  <a:schemeClr val="bg1"/>
                </a:solidFill>
                <a:latin typeface="微软雅黑" panose="020B0503020204020204" pitchFamily="34" charset="-122"/>
                <a:ea typeface="微软雅黑" panose="020B0503020204020204" pitchFamily="34" charset="-122"/>
              </a:rPr>
              <a:t>生态</a:t>
            </a:r>
          </a:p>
        </p:txBody>
      </p:sp>
      <p:sp>
        <p:nvSpPr>
          <p:cNvPr id="24" name="椭圆 23"/>
          <p:cNvSpPr/>
          <p:nvPr/>
        </p:nvSpPr>
        <p:spPr>
          <a:xfrm>
            <a:off x="2352163" y="1205369"/>
            <a:ext cx="1067456" cy="108427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409629"/>
            <a:ext cx="1067456" cy="108427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061859"/>
            <a:ext cx="1067456" cy="108427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2778913"/>
            <a:ext cx="1067456" cy="108427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482215" y="1445895"/>
            <a:ext cx="807085" cy="603885"/>
          </a:xfrm>
          <a:prstGeom prst="rect">
            <a:avLst/>
          </a:prstGeom>
          <a:solidFill>
            <a:schemeClr val="accent3">
              <a:lumMod val="75000"/>
            </a:schemeClr>
          </a:solid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用户企业</a:t>
            </a:r>
          </a:p>
        </p:txBody>
      </p:sp>
      <p:sp>
        <p:nvSpPr>
          <p:cNvPr id="38" name="TextBox 37"/>
          <p:cNvSpPr txBox="1"/>
          <p:nvPr/>
        </p:nvSpPr>
        <p:spPr>
          <a:xfrm>
            <a:off x="4121785" y="765810"/>
            <a:ext cx="1196975" cy="357505"/>
          </a:xfrm>
          <a:prstGeom prst="rect">
            <a:avLst/>
          </a:prstGeom>
          <a:noFill/>
        </p:spPr>
        <p:txBody>
          <a:bodyPr wrap="square" lIns="112274" tIns="56136" rIns="112274" bIns="56136" rtlCol="0">
            <a:spAutoFit/>
          </a:bodyPr>
          <a:lstStyle/>
          <a:p>
            <a:pPr algn="l"/>
            <a:r>
              <a:rPr lang="en-US" altLang="zh-CN" sz="1600" b="1">
                <a:solidFill>
                  <a:schemeClr val="bg1"/>
                </a:solidFill>
                <a:latin typeface="黑体" panose="02010609060101010101" charset="-122"/>
                <a:ea typeface="黑体" panose="02010609060101010101" charset="-122"/>
                <a:cs typeface="微软雅黑" panose="020B0503020204020204" pitchFamily="34" charset="-122"/>
                <a:sym typeface="+mn-ea"/>
              </a:rPr>
              <a:t>IT</a:t>
            </a:r>
            <a:r>
              <a:rPr lang="zh-CN" altLang="en-US" sz="1600" b="1">
                <a:solidFill>
                  <a:schemeClr val="bg1"/>
                </a:solidFill>
                <a:latin typeface="黑体" panose="02010609060101010101" charset="-122"/>
                <a:ea typeface="黑体" panose="02010609060101010101" charset="-122"/>
                <a:cs typeface="微软雅黑" panose="020B0503020204020204" pitchFamily="34" charset="-122"/>
                <a:sym typeface="+mn-ea"/>
              </a:rPr>
              <a:t>从业者</a:t>
            </a:r>
            <a:endParaRPr lang="zh-CN" altLang="en-US" sz="1600" b="1" dirty="0">
              <a:solidFill>
                <a:schemeClr val="bg1"/>
              </a:solidFill>
              <a:latin typeface="黑体" panose="02010609060101010101" charset="-122"/>
              <a:ea typeface="黑体" panose="02010609060101010101" charset="-122"/>
              <a:cs typeface="微软雅黑" panose="020B0503020204020204" pitchFamily="34" charset="-122"/>
              <a:sym typeface="+mn-ea"/>
            </a:endParaRPr>
          </a:p>
        </p:txBody>
      </p:sp>
      <p:sp>
        <p:nvSpPr>
          <p:cNvPr id="39" name="TextBox 38"/>
          <p:cNvSpPr txBox="1"/>
          <p:nvPr/>
        </p:nvSpPr>
        <p:spPr>
          <a:xfrm>
            <a:off x="5724128" y="1438923"/>
            <a:ext cx="890944" cy="357505"/>
          </a:xfrm>
          <a:prstGeom prst="rect">
            <a:avLst/>
          </a:prstGeom>
          <a:solidFill>
            <a:schemeClr val="accent3">
              <a:lumMod val="75000"/>
            </a:schemeClr>
          </a:solidFill>
        </p:spPr>
        <p:txBody>
          <a:bodyPr wrap="square" lIns="112274" tIns="56136" rIns="112274" bIns="56136" rtlCol="0">
            <a:spAutoFit/>
          </a:bodyPr>
          <a:lstStyle/>
          <a:p>
            <a:pPr algn="ctr"/>
            <a:r>
              <a:rPr lang="zh-CN" sz="1600" b="1" dirty="0">
                <a:solidFill>
                  <a:schemeClr val="bg1"/>
                </a:solidFill>
                <a:latin typeface="微软雅黑" panose="020B0503020204020204" pitchFamily="34" charset="-122"/>
                <a:ea typeface="微软雅黑" panose="020B0503020204020204" pitchFamily="34" charset="-122"/>
              </a:rPr>
              <a:t>高校</a:t>
            </a:r>
          </a:p>
        </p:txBody>
      </p:sp>
      <p:sp>
        <p:nvSpPr>
          <p:cNvPr id="40" name="TextBox 39"/>
          <p:cNvSpPr txBox="1"/>
          <p:nvPr/>
        </p:nvSpPr>
        <p:spPr>
          <a:xfrm>
            <a:off x="6548712" y="2985607"/>
            <a:ext cx="890944" cy="603885"/>
          </a:xfrm>
          <a:prstGeom prst="rect">
            <a:avLst/>
          </a:prstGeom>
          <a:solidFill>
            <a:schemeClr val="accent3">
              <a:lumMod val="75000"/>
            </a:schemeClr>
          </a:solidFill>
        </p:spPr>
        <p:txBody>
          <a:bodyPr wrap="square" lIns="112274" tIns="56136" rIns="112274" bIns="56136" rtlCol="0">
            <a:spAutoFit/>
          </a:bodyPr>
          <a:lstStyle/>
          <a:p>
            <a:pPr algn="ctr"/>
            <a:r>
              <a:rPr lang="zh-CN" sz="1600" b="1" dirty="0">
                <a:solidFill>
                  <a:schemeClr val="bg1"/>
                </a:solidFill>
                <a:latin typeface="微软雅黑" panose="020B0503020204020204" pitchFamily="34" charset="-122"/>
                <a:ea typeface="微软雅黑" panose="020B0503020204020204" pitchFamily="34" charset="-122"/>
              </a:rPr>
              <a:t>培训机构</a:t>
            </a:r>
          </a:p>
        </p:txBody>
      </p:sp>
      <p:sp>
        <p:nvSpPr>
          <p:cNvPr id="4" name="矩形 3"/>
          <p:cNvSpPr/>
          <p:nvPr/>
        </p:nvSpPr>
        <p:spPr>
          <a:xfrm>
            <a:off x="245745" y="208915"/>
            <a:ext cx="4603115" cy="521970"/>
          </a:xfrm>
          <a:prstGeom prst="rect">
            <a:avLst/>
          </a:prstGeom>
        </p:spPr>
        <p:txBody>
          <a:bodyPr wrap="square">
            <a:spAutoFit/>
          </a:bodyPr>
          <a:lstStyle/>
          <a:p>
            <a:pPr lvl="0" algn="l">
              <a:spcBef>
                <a:spcPts val="0"/>
              </a:spcBef>
              <a:spcAft>
                <a:spcPts val="0"/>
              </a:spcAft>
              <a:buClrTx/>
              <a:buSzTx/>
              <a:buFontTx/>
              <a:defRPr/>
            </a:pPr>
            <a:r>
              <a:rPr lang="en-US" altLang="zh-CN" sz="2800" b="1" dirty="0" smtClean="0">
                <a:solidFill>
                  <a:schemeClr val="bg1"/>
                </a:solidFill>
                <a:latin typeface="黑体" panose="02010609060101010101" charset="-122"/>
                <a:ea typeface="黑体" panose="02010609060101010101" charset="-122"/>
                <a:cs typeface="黑体" panose="02010609060101010101" charset="-122"/>
                <a:sym typeface="+mn-ea"/>
              </a:rPr>
              <a:t>PostgreSQL的生态</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down)">
                                      <p:cBhvr>
                                        <p:cTn id="50" dur="500"/>
                                        <p:tgtEl>
                                          <p:spTgt spid="3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down)">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23" grpId="0" animBg="1"/>
      <p:bldP spid="24" grpId="0" bldLvl="0" animBg="1"/>
      <p:bldP spid="25" grpId="0" bldLvl="0" animBg="1"/>
      <p:bldP spid="35" grpId="0" bldLvl="0" animBg="1"/>
      <p:bldP spid="36" grpId="0" bldLvl="0" animBg="1"/>
      <p:bldP spid="37" grpId="0" animBg="1"/>
      <p:bldP spid="38" grpId="0"/>
      <p:bldP spid="39" grpId="0" animBg="1"/>
      <p:bldP spid="40"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大会PPT背景模板1"/>
          <p:cNvPicPr>
            <a:picLocks noChangeAspect="1"/>
          </p:cNvPicPr>
          <p:nvPr/>
        </p:nvPicPr>
        <p:blipFill>
          <a:blip r:embed="rId3"/>
          <a:stretch>
            <a:fillRect/>
          </a:stretch>
        </p:blipFill>
        <p:spPr>
          <a:xfrm>
            <a:off x="-457200" y="-259080"/>
            <a:ext cx="10058400" cy="5661660"/>
          </a:xfrm>
          <a:prstGeom prst="rect">
            <a:avLst/>
          </a:prstGeom>
        </p:spPr>
      </p:pic>
      <p:sp>
        <p:nvSpPr>
          <p:cNvPr id="5" name="文本框 4"/>
          <p:cNvSpPr txBox="1"/>
          <p:nvPr/>
        </p:nvSpPr>
        <p:spPr>
          <a:xfrm>
            <a:off x="1202055" y="2088515"/>
            <a:ext cx="6739255" cy="583565"/>
          </a:xfrm>
          <a:prstGeom prst="rect">
            <a:avLst/>
          </a:prstGeom>
          <a:noFill/>
        </p:spPr>
        <p:txBody>
          <a:bodyPr wrap="square" rtlCol="0">
            <a:spAutoFit/>
          </a:bodyPr>
          <a:lstStyle/>
          <a:p>
            <a:pPr algn="l"/>
            <a:r>
              <a:rPr lang="en-US" altLang="zh-CN" sz="3200" b="1">
                <a:solidFill>
                  <a:schemeClr val="bg1"/>
                </a:solidFill>
                <a:latin typeface="黑体" panose="02010609060101010101" charset="-122"/>
                <a:ea typeface="黑体" panose="02010609060101010101" charset="-122"/>
                <a:cs typeface="微软雅黑" panose="020B0503020204020204" pitchFamily="34" charset="-122"/>
                <a:sym typeface="+mn-ea"/>
              </a:rPr>
              <a:t>PG</a:t>
            </a:r>
            <a:r>
              <a:rPr lang="zh-CN" sz="3200" b="1">
                <a:solidFill>
                  <a:schemeClr val="bg1"/>
                </a:solidFill>
                <a:latin typeface="黑体" panose="02010609060101010101" charset="-122"/>
                <a:ea typeface="黑体" panose="02010609060101010101" charset="-122"/>
                <a:cs typeface="微软雅黑" panose="020B0503020204020204" pitchFamily="34" charset="-122"/>
                <a:sym typeface="+mn-ea"/>
              </a:rPr>
              <a:t>人才培养标准化、系统化、规模化。</a:t>
            </a:r>
          </a:p>
        </p:txBody>
      </p:sp>
      <p:sp>
        <p:nvSpPr>
          <p:cNvPr id="7" name="矩形 6"/>
          <p:cNvSpPr/>
          <p:nvPr/>
        </p:nvSpPr>
        <p:spPr>
          <a:xfrm>
            <a:off x="245745" y="221615"/>
            <a:ext cx="4603115" cy="521970"/>
          </a:xfrm>
          <a:prstGeom prst="rect">
            <a:avLst/>
          </a:prstGeom>
        </p:spPr>
        <p:txBody>
          <a:bodyPr wrap="square">
            <a:spAutoFit/>
          </a:bodyPr>
          <a:lstStyle/>
          <a:p>
            <a:pPr lvl="0" algn="l">
              <a:spcBef>
                <a:spcPts val="0"/>
              </a:spcBef>
              <a:spcAft>
                <a:spcPts val="0"/>
              </a:spcAft>
              <a:buClrTx/>
              <a:buSzTx/>
              <a:buFontTx/>
              <a:defRPr/>
            </a:pPr>
            <a:r>
              <a:rPr lang="en-US" altLang="zh-CN" sz="2800" b="1" dirty="0" smtClean="0">
                <a:solidFill>
                  <a:schemeClr val="bg1"/>
                </a:solidFill>
                <a:latin typeface="黑体" panose="02010609060101010101" charset="-122"/>
                <a:ea typeface="黑体" panose="02010609060101010101" charset="-122"/>
                <a:cs typeface="黑体" panose="02010609060101010101" charset="-122"/>
                <a:sym typeface="+mn-ea"/>
              </a:rPr>
              <a:t>中国PG培训认证的</a:t>
            </a:r>
            <a:r>
              <a:rPr lang="zh-CN" altLang="en-US" sz="2800" b="1" dirty="0" smtClean="0">
                <a:solidFill>
                  <a:schemeClr val="bg1"/>
                </a:solidFill>
                <a:latin typeface="黑体" panose="02010609060101010101" charset="-122"/>
                <a:ea typeface="黑体" panose="02010609060101010101" charset="-122"/>
                <a:cs typeface="黑体" panose="02010609060101010101" charset="-122"/>
                <a:sym typeface="+mn-ea"/>
              </a:rPr>
              <a:t>目的</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大会PPT背景模板1"/>
          <p:cNvPicPr>
            <a:picLocks noChangeAspect="1"/>
          </p:cNvPicPr>
          <p:nvPr/>
        </p:nvPicPr>
        <p:blipFill>
          <a:blip r:embed="rId3"/>
          <a:stretch>
            <a:fillRect/>
          </a:stretch>
        </p:blipFill>
        <p:spPr>
          <a:xfrm>
            <a:off x="-457200" y="-259080"/>
            <a:ext cx="10058400" cy="5661660"/>
          </a:xfrm>
          <a:prstGeom prst="rect">
            <a:avLst/>
          </a:prstGeom>
        </p:spPr>
      </p:pic>
      <p:sp>
        <p:nvSpPr>
          <p:cNvPr id="7" name="椭圆 6"/>
          <p:cNvSpPr>
            <a:spLocks noChangeAspect="1"/>
          </p:cNvSpPr>
          <p:nvPr/>
        </p:nvSpPr>
        <p:spPr>
          <a:xfrm>
            <a:off x="2733675" y="1165860"/>
            <a:ext cx="1819910" cy="181991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黑体" panose="02010609060101010101" charset="-122"/>
                <a:ea typeface="黑体" panose="02010609060101010101" charset="-122"/>
                <a:cs typeface="微软雅黑" panose="020B0503020204020204" pitchFamily="34" charset="-122"/>
                <a:sym typeface="+mn-ea"/>
              </a:rPr>
              <a:t>中国软协</a:t>
            </a:r>
            <a:endParaRPr lang="zh-CN" altLang="en-US" sz="1600" dirty="0">
              <a:latin typeface="微软雅黑" panose="020B0503020204020204" pitchFamily="34" charset="-122"/>
              <a:ea typeface="微软雅黑" panose="020B0503020204020204" pitchFamily="34" charset="-122"/>
            </a:endParaRPr>
          </a:p>
        </p:txBody>
      </p:sp>
      <p:sp>
        <p:nvSpPr>
          <p:cNvPr id="8" name="椭圆 7"/>
          <p:cNvSpPr>
            <a:spLocks noChangeAspect="1"/>
          </p:cNvSpPr>
          <p:nvPr/>
        </p:nvSpPr>
        <p:spPr>
          <a:xfrm>
            <a:off x="4233952" y="1276112"/>
            <a:ext cx="1957710" cy="19577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solidFill>
                  <a:schemeClr val="bg1"/>
                </a:solidFill>
                <a:latin typeface="黑体" panose="02010609060101010101" charset="-122"/>
                <a:ea typeface="黑体" panose="02010609060101010101" charset="-122"/>
                <a:cs typeface="微软雅黑" panose="020B0503020204020204" pitchFamily="34" charset="-122"/>
                <a:sym typeface="+mn-ea"/>
              </a:rPr>
              <a:t> </a:t>
            </a:r>
            <a:r>
              <a:rPr lang="zh-CN" altLang="en-US" sz="1600" b="1">
                <a:solidFill>
                  <a:schemeClr val="bg1"/>
                </a:solidFill>
                <a:latin typeface="黑体" panose="02010609060101010101" charset="-122"/>
                <a:ea typeface="黑体" panose="02010609060101010101" charset="-122"/>
                <a:cs typeface="微软雅黑" panose="020B0503020204020204" pitchFamily="34" charset="-122"/>
                <a:sym typeface="+mn-ea"/>
              </a:rPr>
              <a:t>中国</a:t>
            </a:r>
            <a:r>
              <a:rPr lang="en-US" altLang="zh-CN" sz="1600" b="1">
                <a:solidFill>
                  <a:schemeClr val="bg1"/>
                </a:solidFill>
                <a:latin typeface="黑体" panose="02010609060101010101" charset="-122"/>
                <a:ea typeface="黑体" panose="02010609060101010101" charset="-122"/>
                <a:cs typeface="微软雅黑" panose="020B0503020204020204" pitchFamily="34" charset="-122"/>
                <a:sym typeface="+mn-ea"/>
              </a:rPr>
              <a:t>PG</a:t>
            </a:r>
            <a:r>
              <a:rPr lang="zh-CN" altLang="en-US" sz="1600" b="1">
                <a:solidFill>
                  <a:schemeClr val="bg1"/>
                </a:solidFill>
                <a:latin typeface="黑体" panose="02010609060101010101" charset="-122"/>
                <a:ea typeface="黑体" panose="02010609060101010101" charset="-122"/>
                <a:cs typeface="微软雅黑" panose="020B0503020204020204" pitchFamily="34" charset="-122"/>
                <a:sym typeface="+mn-ea"/>
              </a:rPr>
              <a:t>分会</a:t>
            </a:r>
            <a:endParaRPr lang="zh-CN" altLang="en-US" sz="1600" dirty="0">
              <a:latin typeface="微软雅黑" panose="020B0503020204020204" pitchFamily="34" charset="-122"/>
              <a:ea typeface="微软雅黑" panose="020B0503020204020204" pitchFamily="34" charset="-122"/>
            </a:endParaRPr>
          </a:p>
        </p:txBody>
      </p:sp>
      <p:sp>
        <p:nvSpPr>
          <p:cNvPr id="9" name="椭圆 8"/>
          <p:cNvSpPr>
            <a:spLocks noChangeAspect="1"/>
          </p:cNvSpPr>
          <p:nvPr/>
        </p:nvSpPr>
        <p:spPr>
          <a:xfrm>
            <a:off x="3574884" y="2398477"/>
            <a:ext cx="1566168" cy="15661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黑体" panose="02010609060101010101" charset="-122"/>
                <a:ea typeface="黑体" panose="02010609060101010101" charset="-122"/>
                <a:cs typeface="微软雅黑" panose="020B0503020204020204" pitchFamily="34" charset="-122"/>
                <a:sym typeface="+mn-ea"/>
              </a:rPr>
              <a:t>知名培训机构</a:t>
            </a:r>
            <a:endParaRPr lang="zh-CN" altLang="en-US" sz="1600" dirty="0">
              <a:latin typeface="微软雅黑" panose="020B0503020204020204" pitchFamily="34" charset="-122"/>
              <a:ea typeface="微软雅黑" panose="020B0503020204020204" pitchFamily="34" charset="-122"/>
            </a:endParaRPr>
          </a:p>
        </p:txBody>
      </p:sp>
      <p:sp>
        <p:nvSpPr>
          <p:cNvPr id="10" name="文本框 7"/>
          <p:cNvSpPr txBox="1">
            <a:spLocks noChangeArrowheads="1"/>
          </p:cNvSpPr>
          <p:nvPr/>
        </p:nvSpPr>
        <p:spPr bwMode="auto">
          <a:xfrm>
            <a:off x="6227772" y="1926430"/>
            <a:ext cx="2736304"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ts val="1500"/>
              </a:lnSpc>
              <a:buClr>
                <a:srgbClr val="0070C0"/>
              </a:buClr>
            </a:pPr>
            <a:r>
              <a:rPr sz="1400" dirty="0">
                <a:solidFill>
                  <a:schemeClr val="bg1"/>
                </a:solidFill>
                <a:latin typeface="微软雅黑" panose="020B0503020204020204" pitchFamily="34" charset="-122"/>
                <a:sym typeface="微软雅黑" panose="020B0503020204020204" pitchFamily="34" charset="-122"/>
              </a:rPr>
              <a:t>中国PG分会全称工信部中国开源软件推进联盟PG分会，工信部下属的，国内唯一官方认可的PG行业协会组织，承担在国内发展和推广PG技术的职能</a:t>
            </a:r>
            <a:endParaRPr lang="zh-CN" altLang="en-US" sz="1400" dirty="0">
              <a:solidFill>
                <a:schemeClr val="bg1"/>
              </a:solidFill>
              <a:latin typeface="微软雅黑" panose="020B0503020204020204" pitchFamily="34" charset="-122"/>
              <a:sym typeface="微软雅黑" panose="020B0503020204020204" pitchFamily="34" charset="-122"/>
            </a:endParaRPr>
          </a:p>
        </p:txBody>
      </p:sp>
      <p:sp>
        <p:nvSpPr>
          <p:cNvPr id="12" name="文本框 7"/>
          <p:cNvSpPr txBox="1">
            <a:spLocks noChangeArrowheads="1"/>
          </p:cNvSpPr>
          <p:nvPr/>
        </p:nvSpPr>
        <p:spPr bwMode="auto">
          <a:xfrm>
            <a:off x="-2286" y="1762742"/>
            <a:ext cx="2736304" cy="7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dirty="0" smtClean="0">
                <a:solidFill>
                  <a:schemeClr val="bg1"/>
                </a:solidFill>
                <a:latin typeface="微软雅黑" panose="020B0503020204020204" pitchFamily="34" charset="-122"/>
              </a:rPr>
              <a:t>中国软件行业协会是经国家民政部注册登记，是唯一代表中国软件产业界并具有全国性一级社团法人资格的行业组织。</a:t>
            </a:r>
          </a:p>
        </p:txBody>
      </p:sp>
      <p:sp>
        <p:nvSpPr>
          <p:cNvPr id="13" name="文本框 7"/>
          <p:cNvSpPr txBox="1">
            <a:spLocks noChangeArrowheads="1"/>
          </p:cNvSpPr>
          <p:nvPr/>
        </p:nvSpPr>
        <p:spPr bwMode="auto">
          <a:xfrm>
            <a:off x="1499870" y="3964305"/>
            <a:ext cx="3420745" cy="71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sz="1400" dirty="0" smtClean="0">
                <a:solidFill>
                  <a:schemeClr val="bg1"/>
                </a:solidFill>
                <a:latin typeface="微软雅黑" panose="020B0503020204020204" pitchFamily="34" charset="-122"/>
              </a:rPr>
              <a:t>云和恩墨、中软培训、东方瑞通、博森瑞、晟数学院、极数云舟、中培课堂</a:t>
            </a:r>
          </a:p>
        </p:txBody>
      </p:sp>
      <p:sp>
        <p:nvSpPr>
          <p:cNvPr id="3" name="矩形 2"/>
          <p:cNvSpPr/>
          <p:nvPr/>
        </p:nvSpPr>
        <p:spPr>
          <a:xfrm>
            <a:off x="245745" y="221615"/>
            <a:ext cx="4603115" cy="521970"/>
          </a:xfrm>
          <a:prstGeom prst="rect">
            <a:avLst/>
          </a:prstGeom>
        </p:spPr>
        <p:txBody>
          <a:bodyPr wrap="square">
            <a:spAutoFit/>
          </a:bodyPr>
          <a:lstStyle/>
          <a:p>
            <a:pPr lvl="0" algn="l">
              <a:spcBef>
                <a:spcPts val="0"/>
              </a:spcBef>
              <a:spcAft>
                <a:spcPts val="0"/>
              </a:spcAft>
              <a:buClrTx/>
              <a:buSzTx/>
              <a:buFontTx/>
              <a:defRPr/>
            </a:pPr>
            <a:r>
              <a:rPr lang="en-US" altLang="zh-CN" sz="2800" b="1" dirty="0" smtClean="0">
                <a:solidFill>
                  <a:schemeClr val="bg1"/>
                </a:solidFill>
                <a:latin typeface="黑体" panose="02010609060101010101" charset="-122"/>
                <a:ea typeface="黑体" panose="02010609060101010101" charset="-122"/>
                <a:cs typeface="黑体" panose="02010609060101010101" charset="-122"/>
                <a:sym typeface="+mn-ea"/>
              </a:rPr>
              <a:t>中国PG培训认证的合作方</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p:bldP spid="12" grpId="0"/>
      <p:bldP spid="13"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descr="大会PPT背景模板1"/>
          <p:cNvPicPr>
            <a:picLocks noChangeAspect="1"/>
          </p:cNvPicPr>
          <p:nvPr/>
        </p:nvPicPr>
        <p:blipFill>
          <a:blip r:embed="rId3"/>
          <a:stretch>
            <a:fillRect/>
          </a:stretch>
        </p:blipFill>
        <p:spPr>
          <a:xfrm>
            <a:off x="-457200" y="-259080"/>
            <a:ext cx="10058400" cy="5661660"/>
          </a:xfrm>
          <a:prstGeom prst="rect">
            <a:avLst/>
          </a:prstGeom>
        </p:spPr>
      </p:pic>
      <p:sp>
        <p:nvSpPr>
          <p:cNvPr id="11278" name="矩形 15">
            <a:hlinkClick r:id="rId4"/>
          </p:cNvPr>
          <p:cNvSpPr/>
          <p:nvPr/>
        </p:nvSpPr>
        <p:spPr>
          <a:xfrm>
            <a:off x="40640" y="1459865"/>
            <a:ext cx="9305290" cy="1753235"/>
          </a:xfrm>
          <a:prstGeom prst="rect">
            <a:avLst/>
          </a:prstGeom>
          <a:noFill/>
          <a:ln w="9525">
            <a:noFill/>
          </a:ln>
        </p:spPr>
        <p:txBody>
          <a:bodyPr wrap="square">
            <a:spAutoFit/>
          </a:bodyPr>
          <a:lstStyle/>
          <a:p>
            <a:pPr algn="ctr">
              <a:lnSpc>
                <a:spcPct val="150000"/>
              </a:lnSpc>
              <a:buClr>
                <a:srgbClr val="0070C0"/>
              </a:buClr>
            </a:pPr>
            <a:r>
              <a:rPr lang="zh-CN" sz="2400" dirty="0">
                <a:solidFill>
                  <a:schemeClr val="bg1"/>
                </a:solidFill>
                <a:latin typeface="黑体" panose="02010609060101010101" charset="-122"/>
                <a:ea typeface="黑体" panose="02010609060101010101" charset="-122"/>
                <a:cs typeface="黑体" panose="02010609060101010101" charset="-122"/>
                <a:sym typeface="微软雅黑" panose="020B0503020204020204" pitchFamily="34" charset="-122"/>
              </a:rPr>
              <a:t>为企业提供</a:t>
            </a:r>
            <a:r>
              <a:rPr lang="en-US" altLang="zh-CN" sz="2400" dirty="0">
                <a:solidFill>
                  <a:schemeClr val="bg1"/>
                </a:solidFill>
                <a:latin typeface="黑体" panose="02010609060101010101" charset="-122"/>
                <a:ea typeface="黑体" panose="02010609060101010101" charset="-122"/>
                <a:cs typeface="黑体" panose="02010609060101010101" charset="-122"/>
                <a:sym typeface="微软雅黑" panose="020B0503020204020204" pitchFamily="34" charset="-122"/>
              </a:rPr>
              <a:t>PG</a:t>
            </a:r>
            <a:r>
              <a:rPr lang="zh-CN" altLang="en-US" sz="2400" dirty="0">
                <a:solidFill>
                  <a:schemeClr val="bg1"/>
                </a:solidFill>
                <a:latin typeface="黑体" panose="02010609060101010101" charset="-122"/>
                <a:ea typeface="黑体" panose="02010609060101010101" charset="-122"/>
                <a:cs typeface="黑体" panose="02010609060101010101" charset="-122"/>
                <a:sym typeface="微软雅黑" panose="020B0503020204020204" pitchFamily="34" charset="-122"/>
              </a:rPr>
              <a:t>技术人才；</a:t>
            </a:r>
          </a:p>
          <a:p>
            <a:pPr algn="ctr">
              <a:lnSpc>
                <a:spcPct val="150000"/>
              </a:lnSpc>
              <a:buClr>
                <a:srgbClr val="0070C0"/>
              </a:buClr>
            </a:pPr>
            <a:r>
              <a:rPr lang="zh-CN" altLang="en-US" sz="2400" dirty="0">
                <a:solidFill>
                  <a:schemeClr val="bg1"/>
                </a:solidFill>
                <a:latin typeface="黑体" panose="02010609060101010101" charset="-122"/>
                <a:ea typeface="黑体" panose="02010609060101010101" charset="-122"/>
                <a:cs typeface="黑体" panose="02010609060101010101" charset="-122"/>
                <a:sym typeface="微软雅黑" panose="020B0503020204020204" pitchFamily="34" charset="-122"/>
              </a:rPr>
              <a:t>为有志于从事数据库相关工作的人员，提供直接、高效的培训指导；</a:t>
            </a:r>
          </a:p>
          <a:p>
            <a:pPr algn="ctr">
              <a:lnSpc>
                <a:spcPct val="150000"/>
              </a:lnSpc>
              <a:buClr>
                <a:srgbClr val="0070C0"/>
              </a:buClr>
            </a:pPr>
            <a:r>
              <a:rPr lang="zh-CN" altLang="en-US" sz="2400" dirty="0">
                <a:solidFill>
                  <a:schemeClr val="bg1"/>
                </a:solidFill>
                <a:latin typeface="黑体" panose="02010609060101010101" charset="-122"/>
                <a:ea typeface="黑体" panose="02010609060101010101" charset="-122"/>
                <a:cs typeface="黑体" panose="02010609060101010101" charset="-122"/>
                <a:sym typeface="微软雅黑" panose="020B0503020204020204" pitchFamily="34" charset="-122"/>
              </a:rPr>
              <a:t>颁发相同等级的认证，提升竞争力。</a:t>
            </a:r>
          </a:p>
        </p:txBody>
      </p:sp>
      <p:sp>
        <p:nvSpPr>
          <p:cNvPr id="3" name="矩形 2"/>
          <p:cNvSpPr/>
          <p:nvPr/>
        </p:nvSpPr>
        <p:spPr>
          <a:xfrm>
            <a:off x="245745" y="221615"/>
            <a:ext cx="4603115" cy="521970"/>
          </a:xfrm>
          <a:prstGeom prst="rect">
            <a:avLst/>
          </a:prstGeom>
        </p:spPr>
        <p:txBody>
          <a:bodyPr wrap="square">
            <a:spAutoFit/>
          </a:bodyPr>
          <a:lstStyle/>
          <a:p>
            <a:pPr lvl="0" algn="l">
              <a:spcBef>
                <a:spcPts val="0"/>
              </a:spcBef>
              <a:spcAft>
                <a:spcPts val="0"/>
              </a:spcAft>
              <a:buClrTx/>
              <a:buSzTx/>
              <a:buFontTx/>
              <a:defRPr/>
            </a:pPr>
            <a:r>
              <a:rPr lang="en-US" altLang="zh-CN" sz="2800" b="1" dirty="0" smtClean="0">
                <a:solidFill>
                  <a:schemeClr val="bg1"/>
                </a:solidFill>
                <a:latin typeface="黑体" panose="02010609060101010101" charset="-122"/>
                <a:ea typeface="黑体" panose="02010609060101010101" charset="-122"/>
                <a:cs typeface="黑体" panose="02010609060101010101" charset="-122"/>
                <a:sym typeface="+mn-ea"/>
              </a:rPr>
              <a:t>中国PG培训认证的宗旨</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278"/>
                                        </p:tgtEl>
                                        <p:attrNameLst>
                                          <p:attrName>style.visibility</p:attrName>
                                        </p:attrNameLst>
                                      </p:cBhvr>
                                      <p:to>
                                        <p:strVal val="visible"/>
                                      </p:to>
                                    </p:set>
                                    <p:animEffect transition="in" filter="wipe(down)">
                                      <p:cBhvr>
                                        <p:cTn id="11"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图片 2" descr="大会PPT背景模板1"/>
          <p:cNvPicPr>
            <a:picLocks noChangeAspect="1"/>
          </p:cNvPicPr>
          <p:nvPr/>
        </p:nvPicPr>
        <p:blipFill>
          <a:blip r:embed="rId3"/>
          <a:stretch>
            <a:fillRect/>
          </a:stretch>
        </p:blipFill>
        <p:spPr>
          <a:xfrm>
            <a:off x="-457200" y="-259080"/>
            <a:ext cx="10058400" cy="5661660"/>
          </a:xfrm>
          <a:prstGeom prst="rect">
            <a:avLst/>
          </a:prstGeom>
        </p:spPr>
      </p:pic>
      <p:sp>
        <p:nvSpPr>
          <p:cNvPr id="4" name="文本框 3"/>
          <p:cNvSpPr txBox="1"/>
          <p:nvPr/>
        </p:nvSpPr>
        <p:spPr>
          <a:xfrm>
            <a:off x="843280" y="1929765"/>
            <a:ext cx="7632065" cy="1076325"/>
          </a:xfrm>
          <a:prstGeom prst="rect">
            <a:avLst/>
          </a:prstGeom>
          <a:noFill/>
        </p:spPr>
        <p:txBody>
          <a:bodyPr wrap="square" rtlCol="0">
            <a:spAutoFit/>
          </a:bodyPr>
          <a:lstStyle/>
          <a:p>
            <a:pPr algn="ctr"/>
            <a:r>
              <a:rPr lang="en-US" sz="3200" b="1">
                <a:solidFill>
                  <a:schemeClr val="bg1"/>
                </a:solidFill>
                <a:latin typeface="黑体" panose="02010609060101010101" charset="-122"/>
                <a:ea typeface="黑体" panose="02010609060101010101" charset="-122"/>
                <a:cs typeface="微软雅黑" panose="020B0503020204020204" pitchFamily="34" charset="-122"/>
                <a:sym typeface="微软雅黑" panose="020B0503020204020204" pitchFamily="34" charset="-122"/>
              </a:rPr>
              <a:t>有志于从事数据库工作的</a:t>
            </a:r>
            <a:r>
              <a:rPr lang="zh-CN" altLang="en-US" sz="3200" b="1">
                <a:solidFill>
                  <a:schemeClr val="bg1"/>
                </a:solidFill>
                <a:latin typeface="黑体" panose="02010609060101010101" charset="-122"/>
                <a:ea typeface="黑体" panose="02010609060101010101" charset="-122"/>
                <a:cs typeface="微软雅黑" panose="020B0503020204020204" pitchFamily="34" charset="-122"/>
                <a:sym typeface="微软雅黑" panose="020B0503020204020204" pitchFamily="34" charset="-122"/>
              </a:rPr>
              <a:t>同学们！</a:t>
            </a:r>
          </a:p>
          <a:p>
            <a:pPr algn="ctr"/>
            <a:r>
              <a:rPr lang="en-US" sz="3200" b="1">
                <a:solidFill>
                  <a:schemeClr val="bg1"/>
                </a:solidFill>
                <a:latin typeface="黑体" panose="02010609060101010101" charset="-122"/>
                <a:ea typeface="黑体" panose="02010609060101010101" charset="-122"/>
                <a:cs typeface="微软雅黑" panose="020B0503020204020204" pitchFamily="34" charset="-122"/>
                <a:sym typeface="+mn-ea"/>
              </a:rPr>
              <a:t>DBA </a:t>
            </a:r>
            <a:r>
              <a:rPr lang="zh-CN" altLang="en-US" sz="3200" b="1">
                <a:solidFill>
                  <a:schemeClr val="bg1"/>
                </a:solidFill>
                <a:latin typeface="黑体" panose="02010609060101010101" charset="-122"/>
                <a:ea typeface="黑体" panose="02010609060101010101" charset="-122"/>
                <a:cs typeface="微软雅黑" panose="020B0503020204020204" pitchFamily="34" charset="-122"/>
                <a:sym typeface="+mn-ea"/>
              </a:rPr>
              <a:t>、</a:t>
            </a:r>
            <a:r>
              <a:rPr lang="en-US" sz="3200" b="1">
                <a:solidFill>
                  <a:schemeClr val="bg1"/>
                </a:solidFill>
                <a:latin typeface="黑体" panose="02010609060101010101" charset="-122"/>
                <a:ea typeface="黑体" panose="02010609060101010101" charset="-122"/>
                <a:cs typeface="微软雅黑" panose="020B0503020204020204" pitchFamily="34" charset="-122"/>
                <a:sym typeface="+mn-ea"/>
              </a:rPr>
              <a:t>DEV ……</a:t>
            </a:r>
          </a:p>
        </p:txBody>
      </p:sp>
      <p:sp>
        <p:nvSpPr>
          <p:cNvPr id="6" name="矩形 5"/>
          <p:cNvSpPr/>
          <p:nvPr/>
        </p:nvSpPr>
        <p:spPr>
          <a:xfrm>
            <a:off x="245745" y="221615"/>
            <a:ext cx="4112895" cy="521970"/>
          </a:xfrm>
          <a:prstGeom prst="rect">
            <a:avLst/>
          </a:prstGeom>
        </p:spPr>
        <p:txBody>
          <a:bodyPr wrap="square">
            <a:spAutoFit/>
          </a:bodyPr>
          <a:lstStyle/>
          <a:p>
            <a:pPr lvl="0" algn="l">
              <a:spcBef>
                <a:spcPts val="0"/>
              </a:spcBef>
              <a:spcAft>
                <a:spcPts val="0"/>
              </a:spcAft>
              <a:buClrTx/>
              <a:buSzTx/>
              <a:buFontTx/>
              <a:defRPr/>
            </a:pPr>
            <a:r>
              <a:rPr lang="en-US" altLang="zh-CN" sz="2800" b="1" dirty="0" smtClean="0">
                <a:solidFill>
                  <a:schemeClr val="bg1"/>
                </a:solidFill>
                <a:latin typeface="黑体" panose="02010609060101010101" charset="-122"/>
                <a:ea typeface="黑体" panose="02010609060101010101" charset="-122"/>
                <a:cs typeface="黑体" panose="02010609060101010101" charset="-122"/>
                <a:sym typeface="+mn-ea"/>
              </a:rPr>
              <a:t>中国PG培训认证的对象</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大会PPT背景模板1"/>
          <p:cNvPicPr>
            <a:picLocks noChangeAspect="1"/>
          </p:cNvPicPr>
          <p:nvPr/>
        </p:nvPicPr>
        <p:blipFill>
          <a:blip r:embed="rId3"/>
          <a:stretch>
            <a:fillRect/>
          </a:stretch>
        </p:blipFill>
        <p:spPr>
          <a:xfrm>
            <a:off x="-457200" y="-259080"/>
            <a:ext cx="10058400" cy="5661660"/>
          </a:xfrm>
          <a:prstGeom prst="rect">
            <a:avLst/>
          </a:prstGeom>
        </p:spPr>
      </p:pic>
      <p:sp>
        <p:nvSpPr>
          <p:cNvPr id="8" name="Oval 6"/>
          <p:cNvSpPr>
            <a:spLocks noChangeAspect="1" noChangeArrowheads="1"/>
          </p:cNvSpPr>
          <p:nvPr/>
        </p:nvSpPr>
        <p:spPr bwMode="auto">
          <a:xfrm>
            <a:off x="4597220" y="3057747"/>
            <a:ext cx="1076844" cy="1079606"/>
          </a:xfrm>
          <a:prstGeom prst="ellipse">
            <a:avLst/>
          </a:prstGeom>
          <a:solidFill>
            <a:schemeClr val="accent3">
              <a:lumMod val="75000"/>
            </a:schemeClr>
          </a:solidFill>
          <a:ln>
            <a:noFill/>
          </a:ln>
        </p:spPr>
        <p:txBody>
          <a:bodyPr vert="horz" wrap="square" lIns="68555" tIns="34277" rIns="68555" bIns="34277" numCol="1" anchor="t" anchorCtr="0" compatLnSpc="1"/>
          <a:lstStyle/>
          <a:p>
            <a:endParaRPr lang="zh-CN" altLang="en-US" sz="1350"/>
          </a:p>
        </p:txBody>
      </p:sp>
      <p:sp>
        <p:nvSpPr>
          <p:cNvPr id="9" name="Oval 7"/>
          <p:cNvSpPr>
            <a:spLocks noChangeAspect="1" noChangeArrowheads="1"/>
          </p:cNvSpPr>
          <p:nvPr/>
        </p:nvSpPr>
        <p:spPr bwMode="auto">
          <a:xfrm>
            <a:off x="6093783" y="2031887"/>
            <a:ext cx="1078226" cy="1079606"/>
          </a:xfrm>
          <a:prstGeom prst="ellipse">
            <a:avLst/>
          </a:prstGeom>
          <a:solidFill>
            <a:schemeClr val="accent6">
              <a:lumMod val="60000"/>
              <a:lumOff val="40000"/>
            </a:schemeClr>
          </a:solidFill>
          <a:ln>
            <a:noFill/>
          </a:ln>
        </p:spPr>
        <p:txBody>
          <a:bodyPr vert="horz" wrap="square" lIns="68555" tIns="34277" rIns="68555" bIns="34277" numCol="1" anchor="t" anchorCtr="0" compatLnSpc="1"/>
          <a:lstStyle/>
          <a:p>
            <a:endParaRPr lang="zh-CN" altLang="en-US" sz="1350"/>
          </a:p>
        </p:txBody>
      </p:sp>
      <p:sp>
        <p:nvSpPr>
          <p:cNvPr id="10" name="Oval 8"/>
          <p:cNvSpPr>
            <a:spLocks noChangeAspect="1" noChangeArrowheads="1"/>
          </p:cNvSpPr>
          <p:nvPr/>
        </p:nvSpPr>
        <p:spPr bwMode="auto">
          <a:xfrm>
            <a:off x="7542866" y="1006267"/>
            <a:ext cx="1078226" cy="1079606"/>
          </a:xfrm>
          <a:prstGeom prst="ellipse">
            <a:avLst/>
          </a:prstGeom>
          <a:solidFill>
            <a:schemeClr val="accent6"/>
          </a:solidFill>
          <a:ln>
            <a:noFill/>
          </a:ln>
        </p:spPr>
        <p:txBody>
          <a:bodyPr vert="horz" wrap="square" lIns="68555" tIns="34277" rIns="68555" bIns="34277" numCol="1" anchor="t" anchorCtr="0" compatLnSpc="1"/>
          <a:lstStyle/>
          <a:p>
            <a:endParaRPr lang="zh-CN" altLang="en-US" sz="1350">
              <a:solidFill>
                <a:schemeClr val="bg1"/>
              </a:solidFill>
            </a:endParaRPr>
          </a:p>
        </p:txBody>
      </p:sp>
      <p:sp>
        <p:nvSpPr>
          <p:cNvPr id="11" name="Freeform 9"/>
          <p:cNvSpPr/>
          <p:nvPr/>
        </p:nvSpPr>
        <p:spPr bwMode="auto">
          <a:xfrm>
            <a:off x="4248201" y="2127537"/>
            <a:ext cx="4936461" cy="3015027"/>
          </a:xfrm>
          <a:custGeom>
            <a:avLst/>
            <a:gdLst/>
            <a:ahLst/>
            <a:cxnLst/>
            <a:rect l="l" t="t" r="r" b="b"/>
            <a:pathLst>
              <a:path w="5358466" h="3767155">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close/>
              </a:path>
            </a:pathLst>
          </a:custGeom>
          <a:solidFill>
            <a:schemeClr val="accent1"/>
          </a:solidFill>
          <a:ln>
            <a:noFill/>
          </a:ln>
        </p:spPr>
        <p:txBody>
          <a:bodyPr vert="horz" wrap="square" lIns="68555" tIns="34277" rIns="68555" bIns="34277" numCol="1" anchor="t" anchorCtr="0" compatLnSpc="1"/>
          <a:lstStyle/>
          <a:p>
            <a:endParaRPr lang="zh-CN" altLang="en-US" sz="1350"/>
          </a:p>
        </p:txBody>
      </p:sp>
      <p:sp>
        <p:nvSpPr>
          <p:cNvPr id="12" name="Line 10"/>
          <p:cNvSpPr>
            <a:spLocks noChangeShapeType="1"/>
          </p:cNvSpPr>
          <p:nvPr/>
        </p:nvSpPr>
        <p:spPr bwMode="auto">
          <a:xfrm flipH="1">
            <a:off x="3600365" y="3594517"/>
            <a:ext cx="835876"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55" tIns="34277" rIns="68555" bIns="34277" numCol="1" anchor="t" anchorCtr="0" compatLnSpc="1"/>
          <a:lstStyle/>
          <a:p>
            <a:endParaRPr lang="zh-CN" altLang="en-US" sz="1350"/>
          </a:p>
        </p:txBody>
      </p:sp>
      <p:sp>
        <p:nvSpPr>
          <p:cNvPr id="13" name="Line 11"/>
          <p:cNvSpPr>
            <a:spLocks noChangeShapeType="1"/>
          </p:cNvSpPr>
          <p:nvPr/>
        </p:nvSpPr>
        <p:spPr bwMode="auto">
          <a:xfrm flipH="1">
            <a:off x="4436241" y="2571690"/>
            <a:ext cx="1539520"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55" tIns="34277" rIns="68555" bIns="34277" numCol="1" anchor="t" anchorCtr="0" compatLnSpc="1"/>
          <a:lstStyle/>
          <a:p>
            <a:endParaRPr lang="zh-CN" altLang="en-US" sz="1350"/>
          </a:p>
        </p:txBody>
      </p:sp>
      <p:sp>
        <p:nvSpPr>
          <p:cNvPr id="14" name="Line 12"/>
          <p:cNvSpPr>
            <a:spLocks noChangeShapeType="1"/>
          </p:cNvSpPr>
          <p:nvPr/>
        </p:nvSpPr>
        <p:spPr bwMode="auto">
          <a:xfrm flipH="1">
            <a:off x="5135641" y="1546070"/>
            <a:ext cx="2297750"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55" tIns="34277" rIns="68555" bIns="34277" numCol="1" anchor="t" anchorCtr="0" compatLnSpc="1"/>
          <a:lstStyle/>
          <a:p>
            <a:endParaRPr lang="zh-CN" altLang="en-US" sz="1350"/>
          </a:p>
        </p:txBody>
      </p:sp>
      <p:sp>
        <p:nvSpPr>
          <p:cNvPr id="15" name="TextBox 14"/>
          <p:cNvSpPr txBox="1"/>
          <p:nvPr/>
        </p:nvSpPr>
        <p:spPr>
          <a:xfrm>
            <a:off x="7542866" y="1168519"/>
            <a:ext cx="1047718" cy="755650"/>
          </a:xfrm>
          <a:prstGeom prst="rect">
            <a:avLst/>
          </a:prstGeom>
          <a:noFill/>
        </p:spPr>
        <p:txBody>
          <a:bodyPr wrap="square" rtlCol="0">
            <a:spAutoFit/>
          </a:bodyPr>
          <a:lstStyle/>
          <a:p>
            <a:pPr lvl="0" algn="ctr">
              <a:lnSpc>
                <a:spcPct val="120000"/>
              </a:lnSpc>
              <a:buClrTx/>
              <a:buSzTx/>
              <a:buFontTx/>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高级 PGC</a:t>
            </a:r>
            <a:r>
              <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t>
            </a:r>
          </a:p>
        </p:txBody>
      </p:sp>
      <p:sp>
        <p:nvSpPr>
          <p:cNvPr id="16" name="TextBox 15"/>
          <p:cNvSpPr txBox="1"/>
          <p:nvPr/>
        </p:nvSpPr>
        <p:spPr>
          <a:xfrm>
            <a:off x="6119993" y="2214030"/>
            <a:ext cx="1024534" cy="755650"/>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pPr lvl="0" algn="ctr">
              <a:lnSpc>
                <a:spcPct val="120000"/>
              </a:lnSpc>
              <a:buClrTx/>
              <a:buSzTx/>
              <a:buFontTx/>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中级 PGC</a:t>
            </a:r>
            <a:r>
              <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a:t>
            </a:r>
          </a:p>
        </p:txBody>
      </p:sp>
      <p:sp>
        <p:nvSpPr>
          <p:cNvPr id="17" name="TextBox 16"/>
          <p:cNvSpPr txBox="1"/>
          <p:nvPr/>
        </p:nvSpPr>
        <p:spPr>
          <a:xfrm>
            <a:off x="4517366" y="3216859"/>
            <a:ext cx="1237823" cy="755650"/>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pPr lvl="0" algn="ctr">
              <a:lnSpc>
                <a:spcPct val="120000"/>
              </a:lnSpc>
              <a:buClrTx/>
              <a:buSzTx/>
              <a:buFontTx/>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初级 PGCA</a:t>
            </a:r>
          </a:p>
        </p:txBody>
      </p:sp>
      <p:sp>
        <p:nvSpPr>
          <p:cNvPr id="18" name="矩形 17"/>
          <p:cNvSpPr/>
          <p:nvPr/>
        </p:nvSpPr>
        <p:spPr>
          <a:xfrm>
            <a:off x="901049" y="3375884"/>
            <a:ext cx="2537355" cy="1086485"/>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13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面向</a:t>
            </a:r>
            <a:r>
              <a:rPr lang="en-US" altLang="zh-CN" sz="13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PG</a:t>
            </a:r>
            <a:r>
              <a:rPr lang="zh-CN" altLang="en-US" sz="13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数据库的初级管理员、应用开发人员</a:t>
            </a:r>
            <a:r>
              <a:rPr lang="zh-CN" sz="13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，解决</a:t>
            </a:r>
            <a:r>
              <a:rPr lang="en-US" altLang="zh-CN" sz="13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PG</a:t>
            </a:r>
            <a:r>
              <a:rPr lang="zh-CN" altLang="en-US" sz="13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数据库的安装使用、安全访问、对象管理等问题。</a:t>
            </a:r>
            <a:endParaRPr lang="zh-CN" altLang="en-US" sz="135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矩形 18"/>
          <p:cNvSpPr/>
          <p:nvPr/>
        </p:nvSpPr>
        <p:spPr>
          <a:xfrm>
            <a:off x="901049" y="2214664"/>
            <a:ext cx="3347152" cy="92202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zh-CN" altLang="en-US"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分为中级</a:t>
            </a:r>
            <a:r>
              <a:rPr lang="en-US" altLang="zh-CN"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DBA</a:t>
            </a:r>
            <a:r>
              <a:rPr lang="zh-CN" altLang="en-US"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、中级</a:t>
            </a:r>
            <a:r>
              <a:rPr lang="en-US" altLang="zh-CN"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DEV</a:t>
            </a:r>
            <a:r>
              <a:rPr lang="zh-CN" altLang="en-US"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两个方向；</a:t>
            </a:r>
          </a:p>
          <a:p>
            <a:pPr algn="just"/>
            <a:r>
              <a:rPr lang="zh-CN" altLang="en-US"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包括</a:t>
            </a:r>
            <a:r>
              <a:rPr lang="en-US" altLang="zh-CN"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PG</a:t>
            </a:r>
            <a:r>
              <a:rPr lang="zh-CN" altLang="en-US"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数据库的日常维护、功能特性、性能分析、压力测试；应用</a:t>
            </a:r>
            <a:r>
              <a:rPr lang="en-US" altLang="zh-CN"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SQL</a:t>
            </a:r>
            <a:r>
              <a:rPr lang="zh-CN" altLang="en-US"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、高级</a:t>
            </a:r>
            <a:r>
              <a:rPr lang="en-US" altLang="zh-CN"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SQL</a:t>
            </a:r>
            <a:r>
              <a:rPr lang="zh-CN" altLang="en-US"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；服务器编程等内容。</a:t>
            </a:r>
            <a:endParaRPr lang="zh-CN" altLang="en-US" sz="135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901048" y="1303834"/>
            <a:ext cx="4234592" cy="588645"/>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最高级别认证，主要面向数据库安全管控；数据库优化；数据库高可用、分布式等。</a:t>
            </a:r>
            <a:endParaRPr lang="zh-CN" altLang="en-US" sz="135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39"/>
          <p:cNvSpPr/>
          <p:nvPr/>
        </p:nvSpPr>
        <p:spPr>
          <a:xfrm>
            <a:off x="245745" y="221615"/>
            <a:ext cx="4112895" cy="521970"/>
          </a:xfrm>
          <a:prstGeom prst="rect">
            <a:avLst/>
          </a:prstGeom>
        </p:spPr>
        <p:txBody>
          <a:bodyPr wrap="square">
            <a:spAutoFit/>
          </a:bodyPr>
          <a:lstStyle/>
          <a:p>
            <a:pPr lvl="0" algn="l">
              <a:spcBef>
                <a:spcPts val="0"/>
              </a:spcBef>
              <a:spcAft>
                <a:spcPts val="0"/>
              </a:spcAft>
              <a:buClrTx/>
              <a:buSzTx/>
              <a:buFontTx/>
              <a:defRPr/>
            </a:pPr>
            <a:r>
              <a:rPr lang="en-US" altLang="zh-CN" sz="2800" b="1" dirty="0" smtClean="0">
                <a:solidFill>
                  <a:schemeClr val="bg1"/>
                </a:solidFill>
                <a:latin typeface="黑体" panose="02010609060101010101" charset="-122"/>
                <a:ea typeface="黑体" panose="02010609060101010101" charset="-122"/>
                <a:cs typeface="黑体" panose="02010609060101010101" charset="-122"/>
                <a:sym typeface="+mn-ea"/>
              </a:rPr>
              <a:t>中国PG培训认证等级</a:t>
            </a:r>
          </a:p>
        </p:txBody>
      </p:sp>
    </p:spTree>
  </p:cSld>
  <p:clrMapOvr>
    <a:masterClrMapping/>
  </p:clrMapOvr>
  <mc:AlternateContent xmlns:mc="http://schemas.openxmlformats.org/markup-compatibility/2006" xmlns:p14="http://schemas.microsoft.com/office/powerpoint/2010/main">
    <mc:Choice Requires="p14">
      <p:transition spd="slow" p14:dur="800" advTm="10732">
        <p14:prism isInverted="1"/>
      </p:transition>
    </mc:Choice>
    <mc:Fallback xmlns="">
      <p:transition spd="slow" advTm="107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18" presetClass="entr" presetSubtype="3"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upRight)">
                                      <p:cBhvr>
                                        <p:cTn id="10" dur="1000"/>
                                        <p:tgtEl>
                                          <p:spTgt spid="11"/>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232">
                                          <p:stCondLst>
                                            <p:cond delay="0"/>
                                          </p:stCondLst>
                                        </p:cTn>
                                        <p:tgtEl>
                                          <p:spTgt spid="8"/>
                                        </p:tgtEl>
                                      </p:cBhvr>
                                    </p:animEffect>
                                    <p:anim calcmode="lin" valueType="num">
                                      <p:cBhvr>
                                        <p:cTn id="15" dur="72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2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266" tmFilter="0, 0; 0.125,0.2665; 0.25,0.4; 0.375,0.465; 0.5,0.5;  0.625,0.535; 0.75,0.6; 0.875,0.7335; 1,1">
                                          <p:stCondLst>
                                            <p:cond delay="266"/>
                                          </p:stCondLst>
                                        </p:cTn>
                                        <p:tgtEl>
                                          <p:spTgt spid="8"/>
                                        </p:tgtEl>
                                        <p:attrNameLst>
                                          <p:attrName>ppt_y</p:attrName>
                                        </p:attrNameLst>
                                      </p:cBhvr>
                                      <p:tavLst>
                                        <p:tav tm="0" fmla="#ppt_y-sin(pi*$)/9">
                                          <p:val>
                                            <p:fltVal val="0"/>
                                          </p:val>
                                        </p:tav>
                                        <p:tav tm="100000">
                                          <p:val>
                                            <p:fltVal val="1"/>
                                          </p:val>
                                        </p:tav>
                                      </p:tavLst>
                                    </p:anim>
                                    <p:anim calcmode="lin" valueType="num">
                                      <p:cBhvr>
                                        <p:cTn id="18" dur="133" tmFilter="0, 0; 0.125,0.2665; 0.25,0.4; 0.375,0.465; 0.5,0.5;  0.625,0.535; 0.75,0.6; 0.875,0.7335; 1,1">
                                          <p:stCondLst>
                                            <p:cond delay="530"/>
                                          </p:stCondLst>
                                        </p:cTn>
                                        <p:tgtEl>
                                          <p:spTgt spid="8"/>
                                        </p:tgtEl>
                                        <p:attrNameLst>
                                          <p:attrName>ppt_y</p:attrName>
                                        </p:attrNameLst>
                                      </p:cBhvr>
                                      <p:tavLst>
                                        <p:tav tm="0" fmla="#ppt_y-sin(pi*$)/27">
                                          <p:val>
                                            <p:fltVal val="0"/>
                                          </p:val>
                                        </p:tav>
                                        <p:tav tm="100000">
                                          <p:val>
                                            <p:fltVal val="1"/>
                                          </p:val>
                                        </p:tav>
                                      </p:tavLst>
                                    </p:anim>
                                    <p:anim calcmode="lin" valueType="num">
                                      <p:cBhvr>
                                        <p:cTn id="19" dur="66" tmFilter="0, 0; 0.125,0.2665; 0.25,0.4; 0.375,0.465; 0.5,0.5;  0.625,0.535; 0.75,0.6; 0.875,0.7335; 1,1">
                                          <p:stCondLst>
                                            <p:cond delay="662"/>
                                          </p:stCondLst>
                                        </p:cTn>
                                        <p:tgtEl>
                                          <p:spTgt spid="8"/>
                                        </p:tgtEl>
                                        <p:attrNameLst>
                                          <p:attrName>ppt_y</p:attrName>
                                        </p:attrNameLst>
                                      </p:cBhvr>
                                      <p:tavLst>
                                        <p:tav tm="0" fmla="#ppt_y-sin(pi*$)/81">
                                          <p:val>
                                            <p:fltVal val="0"/>
                                          </p:val>
                                        </p:tav>
                                        <p:tav tm="100000">
                                          <p:val>
                                            <p:fltVal val="1"/>
                                          </p:val>
                                        </p:tav>
                                      </p:tavLst>
                                    </p:anim>
                                    <p:animScale>
                                      <p:cBhvr>
                                        <p:cTn id="20" dur="10">
                                          <p:stCondLst>
                                            <p:cond delay="260"/>
                                          </p:stCondLst>
                                        </p:cTn>
                                        <p:tgtEl>
                                          <p:spTgt spid="8"/>
                                        </p:tgtEl>
                                      </p:cBhvr>
                                      <p:to x="100000" y="60000"/>
                                    </p:animScale>
                                    <p:animScale>
                                      <p:cBhvr>
                                        <p:cTn id="21" dur="66" decel="50000">
                                          <p:stCondLst>
                                            <p:cond delay="270"/>
                                          </p:stCondLst>
                                        </p:cTn>
                                        <p:tgtEl>
                                          <p:spTgt spid="8"/>
                                        </p:tgtEl>
                                      </p:cBhvr>
                                      <p:to x="100000" y="100000"/>
                                    </p:animScale>
                                    <p:animScale>
                                      <p:cBhvr>
                                        <p:cTn id="22" dur="10">
                                          <p:stCondLst>
                                            <p:cond delay="525"/>
                                          </p:stCondLst>
                                        </p:cTn>
                                        <p:tgtEl>
                                          <p:spTgt spid="8"/>
                                        </p:tgtEl>
                                      </p:cBhvr>
                                      <p:to x="100000" y="80000"/>
                                    </p:animScale>
                                    <p:animScale>
                                      <p:cBhvr>
                                        <p:cTn id="23" dur="66" decel="50000">
                                          <p:stCondLst>
                                            <p:cond delay="535"/>
                                          </p:stCondLst>
                                        </p:cTn>
                                        <p:tgtEl>
                                          <p:spTgt spid="8"/>
                                        </p:tgtEl>
                                      </p:cBhvr>
                                      <p:to x="100000" y="100000"/>
                                    </p:animScale>
                                    <p:animScale>
                                      <p:cBhvr>
                                        <p:cTn id="24" dur="10">
                                          <p:stCondLst>
                                            <p:cond delay="657"/>
                                          </p:stCondLst>
                                        </p:cTn>
                                        <p:tgtEl>
                                          <p:spTgt spid="8"/>
                                        </p:tgtEl>
                                      </p:cBhvr>
                                      <p:to x="100000" y="90000"/>
                                    </p:animScale>
                                    <p:animScale>
                                      <p:cBhvr>
                                        <p:cTn id="25" dur="66" decel="50000">
                                          <p:stCondLst>
                                            <p:cond delay="667"/>
                                          </p:stCondLst>
                                        </p:cTn>
                                        <p:tgtEl>
                                          <p:spTgt spid="8"/>
                                        </p:tgtEl>
                                      </p:cBhvr>
                                      <p:to x="100000" y="100000"/>
                                    </p:animScale>
                                    <p:animScale>
                                      <p:cBhvr>
                                        <p:cTn id="26" dur="10">
                                          <p:stCondLst>
                                            <p:cond delay="723"/>
                                          </p:stCondLst>
                                        </p:cTn>
                                        <p:tgtEl>
                                          <p:spTgt spid="8"/>
                                        </p:tgtEl>
                                      </p:cBhvr>
                                      <p:to x="100000" y="95000"/>
                                    </p:animScale>
                                    <p:animScale>
                                      <p:cBhvr>
                                        <p:cTn id="27" dur="66" decel="50000">
                                          <p:stCondLst>
                                            <p:cond delay="734"/>
                                          </p:stCondLst>
                                        </p:cTn>
                                        <p:tgtEl>
                                          <p:spTgt spid="8"/>
                                        </p:tgtEl>
                                      </p:cBhvr>
                                      <p:to x="100000" y="100000"/>
                                    </p:animScale>
                                  </p:childTnLst>
                                </p:cTn>
                              </p:par>
                              <p:par>
                                <p:cTn id="28" presetID="26" presetClass="entr" presetSubtype="0"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290">
                                          <p:stCondLst>
                                            <p:cond delay="0"/>
                                          </p:stCondLst>
                                        </p:cTn>
                                        <p:tgtEl>
                                          <p:spTgt spid="9"/>
                                        </p:tgtEl>
                                      </p:cBhvr>
                                    </p:animEffect>
                                    <p:anim calcmode="lin" valueType="num">
                                      <p:cBhvr>
                                        <p:cTn id="31"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6" dur="13">
                                          <p:stCondLst>
                                            <p:cond delay="325"/>
                                          </p:stCondLst>
                                        </p:cTn>
                                        <p:tgtEl>
                                          <p:spTgt spid="9"/>
                                        </p:tgtEl>
                                      </p:cBhvr>
                                      <p:to x="100000" y="60000"/>
                                    </p:animScale>
                                    <p:animScale>
                                      <p:cBhvr>
                                        <p:cTn id="37" dur="83" decel="50000">
                                          <p:stCondLst>
                                            <p:cond delay="338"/>
                                          </p:stCondLst>
                                        </p:cTn>
                                        <p:tgtEl>
                                          <p:spTgt spid="9"/>
                                        </p:tgtEl>
                                      </p:cBhvr>
                                      <p:to x="100000" y="100000"/>
                                    </p:animScale>
                                    <p:animScale>
                                      <p:cBhvr>
                                        <p:cTn id="38" dur="13">
                                          <p:stCondLst>
                                            <p:cond delay="656"/>
                                          </p:stCondLst>
                                        </p:cTn>
                                        <p:tgtEl>
                                          <p:spTgt spid="9"/>
                                        </p:tgtEl>
                                      </p:cBhvr>
                                      <p:to x="100000" y="80000"/>
                                    </p:animScale>
                                    <p:animScale>
                                      <p:cBhvr>
                                        <p:cTn id="39" dur="83" decel="50000">
                                          <p:stCondLst>
                                            <p:cond delay="669"/>
                                          </p:stCondLst>
                                        </p:cTn>
                                        <p:tgtEl>
                                          <p:spTgt spid="9"/>
                                        </p:tgtEl>
                                      </p:cBhvr>
                                      <p:to x="100000" y="100000"/>
                                    </p:animScale>
                                    <p:animScale>
                                      <p:cBhvr>
                                        <p:cTn id="40" dur="13">
                                          <p:stCondLst>
                                            <p:cond delay="821"/>
                                          </p:stCondLst>
                                        </p:cTn>
                                        <p:tgtEl>
                                          <p:spTgt spid="9"/>
                                        </p:tgtEl>
                                      </p:cBhvr>
                                      <p:to x="100000" y="90000"/>
                                    </p:animScale>
                                    <p:animScale>
                                      <p:cBhvr>
                                        <p:cTn id="41" dur="83" decel="50000">
                                          <p:stCondLst>
                                            <p:cond delay="834"/>
                                          </p:stCondLst>
                                        </p:cTn>
                                        <p:tgtEl>
                                          <p:spTgt spid="9"/>
                                        </p:tgtEl>
                                      </p:cBhvr>
                                      <p:to x="100000" y="100000"/>
                                    </p:animScale>
                                    <p:animScale>
                                      <p:cBhvr>
                                        <p:cTn id="42" dur="13">
                                          <p:stCondLst>
                                            <p:cond delay="904"/>
                                          </p:stCondLst>
                                        </p:cTn>
                                        <p:tgtEl>
                                          <p:spTgt spid="9"/>
                                        </p:tgtEl>
                                      </p:cBhvr>
                                      <p:to x="100000" y="95000"/>
                                    </p:animScale>
                                    <p:animScale>
                                      <p:cBhvr>
                                        <p:cTn id="43" dur="83" decel="50000">
                                          <p:stCondLst>
                                            <p:cond delay="917"/>
                                          </p:stCondLst>
                                        </p:cTn>
                                        <p:tgtEl>
                                          <p:spTgt spid="9"/>
                                        </p:tgtEl>
                                      </p:cBhvr>
                                      <p:to x="100000" y="100000"/>
                                    </p:animScale>
                                  </p:childTnLst>
                                </p:cTn>
                              </p:par>
                              <p:par>
                                <p:cTn id="44" presetID="26" presetClass="entr" presetSubtype="0" fill="hold" grpId="0" nodeType="withEffect">
                                  <p:stCondLst>
                                    <p:cond delay="40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290">
                                          <p:stCondLst>
                                            <p:cond delay="0"/>
                                          </p:stCondLst>
                                        </p:cTn>
                                        <p:tgtEl>
                                          <p:spTgt spid="10"/>
                                        </p:tgtEl>
                                      </p:cBhvr>
                                    </p:animEffect>
                                    <p:anim calcmode="lin" valueType="num">
                                      <p:cBhvr>
                                        <p:cTn id="47"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2" dur="13">
                                          <p:stCondLst>
                                            <p:cond delay="325"/>
                                          </p:stCondLst>
                                        </p:cTn>
                                        <p:tgtEl>
                                          <p:spTgt spid="10"/>
                                        </p:tgtEl>
                                      </p:cBhvr>
                                      <p:to x="100000" y="60000"/>
                                    </p:animScale>
                                    <p:animScale>
                                      <p:cBhvr>
                                        <p:cTn id="53" dur="83" decel="50000">
                                          <p:stCondLst>
                                            <p:cond delay="338"/>
                                          </p:stCondLst>
                                        </p:cTn>
                                        <p:tgtEl>
                                          <p:spTgt spid="10"/>
                                        </p:tgtEl>
                                      </p:cBhvr>
                                      <p:to x="100000" y="100000"/>
                                    </p:animScale>
                                    <p:animScale>
                                      <p:cBhvr>
                                        <p:cTn id="54" dur="13">
                                          <p:stCondLst>
                                            <p:cond delay="656"/>
                                          </p:stCondLst>
                                        </p:cTn>
                                        <p:tgtEl>
                                          <p:spTgt spid="10"/>
                                        </p:tgtEl>
                                      </p:cBhvr>
                                      <p:to x="100000" y="80000"/>
                                    </p:animScale>
                                    <p:animScale>
                                      <p:cBhvr>
                                        <p:cTn id="55" dur="83" decel="50000">
                                          <p:stCondLst>
                                            <p:cond delay="669"/>
                                          </p:stCondLst>
                                        </p:cTn>
                                        <p:tgtEl>
                                          <p:spTgt spid="10"/>
                                        </p:tgtEl>
                                      </p:cBhvr>
                                      <p:to x="100000" y="100000"/>
                                    </p:animScale>
                                    <p:animScale>
                                      <p:cBhvr>
                                        <p:cTn id="56" dur="13">
                                          <p:stCondLst>
                                            <p:cond delay="821"/>
                                          </p:stCondLst>
                                        </p:cTn>
                                        <p:tgtEl>
                                          <p:spTgt spid="10"/>
                                        </p:tgtEl>
                                      </p:cBhvr>
                                      <p:to x="100000" y="90000"/>
                                    </p:animScale>
                                    <p:animScale>
                                      <p:cBhvr>
                                        <p:cTn id="57" dur="83" decel="50000">
                                          <p:stCondLst>
                                            <p:cond delay="834"/>
                                          </p:stCondLst>
                                        </p:cTn>
                                        <p:tgtEl>
                                          <p:spTgt spid="10"/>
                                        </p:tgtEl>
                                      </p:cBhvr>
                                      <p:to x="100000" y="100000"/>
                                    </p:animScale>
                                    <p:animScale>
                                      <p:cBhvr>
                                        <p:cTn id="58" dur="13">
                                          <p:stCondLst>
                                            <p:cond delay="904"/>
                                          </p:stCondLst>
                                        </p:cTn>
                                        <p:tgtEl>
                                          <p:spTgt spid="10"/>
                                        </p:tgtEl>
                                      </p:cBhvr>
                                      <p:to x="100000" y="95000"/>
                                    </p:animScale>
                                    <p:animScale>
                                      <p:cBhvr>
                                        <p:cTn id="59" dur="83" decel="50000">
                                          <p:stCondLst>
                                            <p:cond delay="917"/>
                                          </p:stCondLst>
                                        </p:cTn>
                                        <p:tgtEl>
                                          <p:spTgt spid="10"/>
                                        </p:tgtEl>
                                      </p:cBhvr>
                                      <p:to x="100000" y="100000"/>
                                    </p:animScale>
                                  </p:childTnLst>
                                </p:cTn>
                              </p:par>
                            </p:childTnLst>
                          </p:cTn>
                        </p:par>
                        <p:par>
                          <p:cTn id="60" fill="hold">
                            <p:stCondLst>
                              <p:cond delay="2000"/>
                            </p:stCondLst>
                            <p:childTnLst>
                              <p:par>
                                <p:cTn id="61" presetID="31"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 calcmode="lin" valueType="num">
                                      <p:cBhvr>
                                        <p:cTn id="65" dur="500" fill="hold"/>
                                        <p:tgtEl>
                                          <p:spTgt spid="17"/>
                                        </p:tgtEl>
                                        <p:attrNameLst>
                                          <p:attrName>style.rotation</p:attrName>
                                        </p:attrNameLst>
                                      </p:cBhvr>
                                      <p:tavLst>
                                        <p:tav tm="0">
                                          <p:val>
                                            <p:fltVal val="90"/>
                                          </p:val>
                                        </p:tav>
                                        <p:tav tm="100000">
                                          <p:val>
                                            <p:fltVal val="0"/>
                                          </p:val>
                                        </p:tav>
                                      </p:tavLst>
                                    </p:anim>
                                    <p:animEffect transition="in" filter="fade">
                                      <p:cBhvr>
                                        <p:cTn id="66" dur="500"/>
                                        <p:tgtEl>
                                          <p:spTgt spid="17"/>
                                        </p:tgtEl>
                                      </p:cBhvr>
                                    </p:animEffect>
                                  </p:childTnLst>
                                </p:cTn>
                              </p:par>
                            </p:childTnLst>
                          </p:cTn>
                        </p:par>
                        <p:par>
                          <p:cTn id="67" fill="hold">
                            <p:stCondLst>
                              <p:cond delay="2500"/>
                            </p:stCondLst>
                            <p:childTnLst>
                              <p:par>
                                <p:cTn id="68" presetID="2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right)">
                                      <p:cBhvr>
                                        <p:cTn id="70" dur="500"/>
                                        <p:tgtEl>
                                          <p:spTgt spid="12"/>
                                        </p:tgtEl>
                                      </p:cBhvr>
                                    </p:animEffect>
                                  </p:childTnLst>
                                </p:cTn>
                              </p:par>
                            </p:childTnLst>
                          </p:cTn>
                        </p:par>
                        <p:par>
                          <p:cTn id="71" fill="hold">
                            <p:stCondLst>
                              <p:cond delay="3000"/>
                            </p:stCondLst>
                            <p:childTnLst>
                              <p:par>
                                <p:cTn id="72" presetID="31"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400" fill="hold"/>
                                        <p:tgtEl>
                                          <p:spTgt spid="18"/>
                                        </p:tgtEl>
                                        <p:attrNameLst>
                                          <p:attrName>ppt_w</p:attrName>
                                        </p:attrNameLst>
                                      </p:cBhvr>
                                      <p:tavLst>
                                        <p:tav tm="0">
                                          <p:val>
                                            <p:fltVal val="0"/>
                                          </p:val>
                                        </p:tav>
                                        <p:tav tm="100000">
                                          <p:val>
                                            <p:strVal val="#ppt_w"/>
                                          </p:val>
                                        </p:tav>
                                      </p:tavLst>
                                    </p:anim>
                                    <p:anim calcmode="lin" valueType="num">
                                      <p:cBhvr>
                                        <p:cTn id="75" dur="400" fill="hold"/>
                                        <p:tgtEl>
                                          <p:spTgt spid="18"/>
                                        </p:tgtEl>
                                        <p:attrNameLst>
                                          <p:attrName>ppt_h</p:attrName>
                                        </p:attrNameLst>
                                      </p:cBhvr>
                                      <p:tavLst>
                                        <p:tav tm="0">
                                          <p:val>
                                            <p:fltVal val="0"/>
                                          </p:val>
                                        </p:tav>
                                        <p:tav tm="100000">
                                          <p:val>
                                            <p:strVal val="#ppt_h"/>
                                          </p:val>
                                        </p:tav>
                                      </p:tavLst>
                                    </p:anim>
                                    <p:anim calcmode="lin" valueType="num">
                                      <p:cBhvr>
                                        <p:cTn id="76" dur="400" fill="hold"/>
                                        <p:tgtEl>
                                          <p:spTgt spid="18"/>
                                        </p:tgtEl>
                                        <p:attrNameLst>
                                          <p:attrName>style.rotation</p:attrName>
                                        </p:attrNameLst>
                                      </p:cBhvr>
                                      <p:tavLst>
                                        <p:tav tm="0">
                                          <p:val>
                                            <p:fltVal val="90"/>
                                          </p:val>
                                        </p:tav>
                                        <p:tav tm="100000">
                                          <p:val>
                                            <p:fltVal val="0"/>
                                          </p:val>
                                        </p:tav>
                                      </p:tavLst>
                                    </p:anim>
                                    <p:animEffect transition="in" filter="fade">
                                      <p:cBhvr>
                                        <p:cTn id="77" dur="400"/>
                                        <p:tgtEl>
                                          <p:spTgt spid="18"/>
                                        </p:tgtEl>
                                      </p:cBhvr>
                                    </p:animEffect>
                                  </p:childTnLst>
                                </p:cTn>
                              </p:par>
                            </p:childTnLst>
                          </p:cTn>
                        </p:par>
                        <p:par>
                          <p:cTn id="78" fill="hold">
                            <p:stCondLst>
                              <p:cond delay="3500"/>
                            </p:stCondLst>
                            <p:childTnLst>
                              <p:par>
                                <p:cTn id="79" presetID="31" presetClass="entr" presetSubtype="0"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 calcmode="lin" valueType="num">
                                      <p:cBhvr>
                                        <p:cTn id="83" dur="500" fill="hold"/>
                                        <p:tgtEl>
                                          <p:spTgt spid="16"/>
                                        </p:tgtEl>
                                        <p:attrNameLst>
                                          <p:attrName>style.rotation</p:attrName>
                                        </p:attrNameLst>
                                      </p:cBhvr>
                                      <p:tavLst>
                                        <p:tav tm="0">
                                          <p:val>
                                            <p:fltVal val="90"/>
                                          </p:val>
                                        </p:tav>
                                        <p:tav tm="100000">
                                          <p:val>
                                            <p:fltVal val="0"/>
                                          </p:val>
                                        </p:tav>
                                      </p:tavLst>
                                    </p:anim>
                                    <p:animEffect transition="in" filter="fade">
                                      <p:cBhvr>
                                        <p:cTn id="84" dur="500"/>
                                        <p:tgtEl>
                                          <p:spTgt spid="16"/>
                                        </p:tgtEl>
                                      </p:cBhvr>
                                    </p:animEffect>
                                  </p:childTnLst>
                                </p:cTn>
                              </p:par>
                            </p:childTnLst>
                          </p:cTn>
                        </p:par>
                        <p:par>
                          <p:cTn id="85" fill="hold">
                            <p:stCondLst>
                              <p:cond delay="4000"/>
                            </p:stCondLst>
                            <p:childTnLst>
                              <p:par>
                                <p:cTn id="86" presetID="22" presetClass="entr" presetSubtype="2"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right)">
                                      <p:cBhvr>
                                        <p:cTn id="88" dur="500"/>
                                        <p:tgtEl>
                                          <p:spTgt spid="13"/>
                                        </p:tgtEl>
                                      </p:cBhvr>
                                    </p:animEffect>
                                  </p:childTnLst>
                                </p:cTn>
                              </p:par>
                            </p:childTnLst>
                          </p:cTn>
                        </p:par>
                        <p:par>
                          <p:cTn id="89" fill="hold">
                            <p:stCondLst>
                              <p:cond delay="4500"/>
                            </p:stCondLst>
                            <p:childTnLst>
                              <p:par>
                                <p:cTn id="90" presetID="31"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400" fill="hold"/>
                                        <p:tgtEl>
                                          <p:spTgt spid="19"/>
                                        </p:tgtEl>
                                        <p:attrNameLst>
                                          <p:attrName>ppt_w</p:attrName>
                                        </p:attrNameLst>
                                      </p:cBhvr>
                                      <p:tavLst>
                                        <p:tav tm="0">
                                          <p:val>
                                            <p:fltVal val="0"/>
                                          </p:val>
                                        </p:tav>
                                        <p:tav tm="100000">
                                          <p:val>
                                            <p:strVal val="#ppt_w"/>
                                          </p:val>
                                        </p:tav>
                                      </p:tavLst>
                                    </p:anim>
                                    <p:anim calcmode="lin" valueType="num">
                                      <p:cBhvr>
                                        <p:cTn id="93" dur="400" fill="hold"/>
                                        <p:tgtEl>
                                          <p:spTgt spid="19"/>
                                        </p:tgtEl>
                                        <p:attrNameLst>
                                          <p:attrName>ppt_h</p:attrName>
                                        </p:attrNameLst>
                                      </p:cBhvr>
                                      <p:tavLst>
                                        <p:tav tm="0">
                                          <p:val>
                                            <p:fltVal val="0"/>
                                          </p:val>
                                        </p:tav>
                                        <p:tav tm="100000">
                                          <p:val>
                                            <p:strVal val="#ppt_h"/>
                                          </p:val>
                                        </p:tav>
                                      </p:tavLst>
                                    </p:anim>
                                    <p:anim calcmode="lin" valueType="num">
                                      <p:cBhvr>
                                        <p:cTn id="94" dur="400" fill="hold"/>
                                        <p:tgtEl>
                                          <p:spTgt spid="19"/>
                                        </p:tgtEl>
                                        <p:attrNameLst>
                                          <p:attrName>style.rotation</p:attrName>
                                        </p:attrNameLst>
                                      </p:cBhvr>
                                      <p:tavLst>
                                        <p:tav tm="0">
                                          <p:val>
                                            <p:fltVal val="90"/>
                                          </p:val>
                                        </p:tav>
                                        <p:tav tm="100000">
                                          <p:val>
                                            <p:fltVal val="0"/>
                                          </p:val>
                                        </p:tav>
                                      </p:tavLst>
                                    </p:anim>
                                    <p:animEffect transition="in" filter="fade">
                                      <p:cBhvr>
                                        <p:cTn id="95" dur="400"/>
                                        <p:tgtEl>
                                          <p:spTgt spid="19"/>
                                        </p:tgtEl>
                                      </p:cBhvr>
                                    </p:animEffect>
                                  </p:childTnLst>
                                </p:cTn>
                              </p:par>
                            </p:childTnLst>
                          </p:cTn>
                        </p:par>
                        <p:par>
                          <p:cTn id="96" fill="hold">
                            <p:stCondLst>
                              <p:cond delay="5000"/>
                            </p:stCondLst>
                            <p:childTnLst>
                              <p:par>
                                <p:cTn id="97" presetID="31" presetClass="entr" presetSubtype="0" fill="hold" grpId="0" nodeType="after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500" fill="hold"/>
                                        <p:tgtEl>
                                          <p:spTgt spid="15"/>
                                        </p:tgtEl>
                                        <p:attrNameLst>
                                          <p:attrName>ppt_w</p:attrName>
                                        </p:attrNameLst>
                                      </p:cBhvr>
                                      <p:tavLst>
                                        <p:tav tm="0">
                                          <p:val>
                                            <p:fltVal val="0"/>
                                          </p:val>
                                        </p:tav>
                                        <p:tav tm="100000">
                                          <p:val>
                                            <p:strVal val="#ppt_w"/>
                                          </p:val>
                                        </p:tav>
                                      </p:tavLst>
                                    </p:anim>
                                    <p:anim calcmode="lin" valueType="num">
                                      <p:cBhvr>
                                        <p:cTn id="100" dur="500" fill="hold"/>
                                        <p:tgtEl>
                                          <p:spTgt spid="15"/>
                                        </p:tgtEl>
                                        <p:attrNameLst>
                                          <p:attrName>ppt_h</p:attrName>
                                        </p:attrNameLst>
                                      </p:cBhvr>
                                      <p:tavLst>
                                        <p:tav tm="0">
                                          <p:val>
                                            <p:fltVal val="0"/>
                                          </p:val>
                                        </p:tav>
                                        <p:tav tm="100000">
                                          <p:val>
                                            <p:strVal val="#ppt_h"/>
                                          </p:val>
                                        </p:tav>
                                      </p:tavLst>
                                    </p:anim>
                                    <p:anim calcmode="lin" valueType="num">
                                      <p:cBhvr>
                                        <p:cTn id="101" dur="500" fill="hold"/>
                                        <p:tgtEl>
                                          <p:spTgt spid="15"/>
                                        </p:tgtEl>
                                        <p:attrNameLst>
                                          <p:attrName>style.rotation</p:attrName>
                                        </p:attrNameLst>
                                      </p:cBhvr>
                                      <p:tavLst>
                                        <p:tav tm="0">
                                          <p:val>
                                            <p:fltVal val="90"/>
                                          </p:val>
                                        </p:tav>
                                        <p:tav tm="100000">
                                          <p:val>
                                            <p:fltVal val="0"/>
                                          </p:val>
                                        </p:tav>
                                      </p:tavLst>
                                    </p:anim>
                                    <p:animEffect transition="in" filter="fade">
                                      <p:cBhvr>
                                        <p:cTn id="102" dur="500"/>
                                        <p:tgtEl>
                                          <p:spTgt spid="15"/>
                                        </p:tgtEl>
                                      </p:cBhvr>
                                    </p:animEffect>
                                  </p:childTnLst>
                                </p:cTn>
                              </p:par>
                            </p:childTnLst>
                          </p:cTn>
                        </p:par>
                        <p:par>
                          <p:cTn id="103" fill="hold">
                            <p:stCondLst>
                              <p:cond delay="5500"/>
                            </p:stCondLst>
                            <p:childTnLst>
                              <p:par>
                                <p:cTn id="104" presetID="22" presetClass="entr" presetSubtype="2" fill="hold" grpId="0" nodeType="after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wipe(right)">
                                      <p:cBhvr>
                                        <p:cTn id="106" dur="500"/>
                                        <p:tgtEl>
                                          <p:spTgt spid="14"/>
                                        </p:tgtEl>
                                      </p:cBhvr>
                                    </p:animEffect>
                                  </p:childTnLst>
                                </p:cTn>
                              </p:par>
                            </p:childTnLst>
                          </p:cTn>
                        </p:par>
                        <p:par>
                          <p:cTn id="107" fill="hold">
                            <p:stCondLst>
                              <p:cond delay="6000"/>
                            </p:stCondLst>
                            <p:childTnLst>
                              <p:par>
                                <p:cTn id="108" presetID="31" presetClass="entr" presetSubtype="0"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400" fill="hold"/>
                                        <p:tgtEl>
                                          <p:spTgt spid="20"/>
                                        </p:tgtEl>
                                        <p:attrNameLst>
                                          <p:attrName>ppt_w</p:attrName>
                                        </p:attrNameLst>
                                      </p:cBhvr>
                                      <p:tavLst>
                                        <p:tav tm="0">
                                          <p:val>
                                            <p:fltVal val="0"/>
                                          </p:val>
                                        </p:tav>
                                        <p:tav tm="100000">
                                          <p:val>
                                            <p:strVal val="#ppt_w"/>
                                          </p:val>
                                        </p:tav>
                                      </p:tavLst>
                                    </p:anim>
                                    <p:anim calcmode="lin" valueType="num">
                                      <p:cBhvr>
                                        <p:cTn id="111" dur="400" fill="hold"/>
                                        <p:tgtEl>
                                          <p:spTgt spid="20"/>
                                        </p:tgtEl>
                                        <p:attrNameLst>
                                          <p:attrName>ppt_h</p:attrName>
                                        </p:attrNameLst>
                                      </p:cBhvr>
                                      <p:tavLst>
                                        <p:tav tm="0">
                                          <p:val>
                                            <p:fltVal val="0"/>
                                          </p:val>
                                        </p:tav>
                                        <p:tav tm="100000">
                                          <p:val>
                                            <p:strVal val="#ppt_h"/>
                                          </p:val>
                                        </p:tav>
                                      </p:tavLst>
                                    </p:anim>
                                    <p:anim calcmode="lin" valueType="num">
                                      <p:cBhvr>
                                        <p:cTn id="112" dur="400" fill="hold"/>
                                        <p:tgtEl>
                                          <p:spTgt spid="20"/>
                                        </p:tgtEl>
                                        <p:attrNameLst>
                                          <p:attrName>style.rotation</p:attrName>
                                        </p:attrNameLst>
                                      </p:cBhvr>
                                      <p:tavLst>
                                        <p:tav tm="0">
                                          <p:val>
                                            <p:fltVal val="90"/>
                                          </p:val>
                                        </p:tav>
                                        <p:tav tm="100000">
                                          <p:val>
                                            <p:fltVal val="0"/>
                                          </p:val>
                                        </p:tav>
                                      </p:tavLst>
                                    </p:anim>
                                    <p:animEffect transition="in" filter="fade">
                                      <p:cBhvr>
                                        <p:cTn id="113" dur="4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18" grpId="0" bldLvl="0" animBg="1"/>
      <p:bldP spid="19" grpId="0" bldLvl="0" animBg="1"/>
      <p:bldP spid="20" grpId="0" bldLvl="0" animBg="1"/>
      <p:bldP spid="4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522</Words>
  <Application>Microsoft Office PowerPoint</Application>
  <PresentationFormat>全屏显示(16:9)</PresentationFormat>
  <Paragraphs>42</Paragraphs>
  <Slides>11</Slides>
  <Notes>10</Notes>
  <HiddenSlides>4</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黑体</vt:lpstr>
      <vt:lpstr>隶书</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jenny</dc:creator>
  <cp:lastModifiedBy>德歌</cp:lastModifiedBy>
  <cp:revision>779</cp:revision>
  <dcterms:created xsi:type="dcterms:W3CDTF">2018-11-13T03:37:00Z</dcterms:created>
  <dcterms:modified xsi:type="dcterms:W3CDTF">2019-07-03T17:28:18Z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